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74" r:id="rId6"/>
    <p:sldId id="275" r:id="rId7"/>
    <p:sldId id="257" r:id="rId8"/>
    <p:sldId id="258" r:id="rId9"/>
    <p:sldId id="260" r:id="rId10"/>
    <p:sldId id="259" r:id="rId11"/>
    <p:sldId id="261" r:id="rId12"/>
    <p:sldId id="262" r:id="rId13"/>
    <p:sldId id="263" r:id="rId14"/>
    <p:sldId id="264" r:id="rId15"/>
    <p:sldId id="265" r:id="rId16"/>
    <p:sldId id="267" r:id="rId17"/>
    <p:sldId id="266" r:id="rId18"/>
    <p:sldId id="277" r:id="rId19"/>
    <p:sldId id="276" r:id="rId20"/>
    <p:sldId id="268" r:id="rId21"/>
    <p:sldId id="269" r:id="rId22"/>
    <p:sldId id="270" r:id="rId23"/>
    <p:sldId id="281" r:id="rId24"/>
    <p:sldId id="271" r:id="rId25"/>
    <p:sldId id="272" r:id="rId26"/>
    <p:sldId id="278" r:id="rId27"/>
    <p:sldId id="273" r:id="rId28"/>
    <p:sldId id="280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674"/>
    <a:srgbClr val="F5842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43DAE18-FF53-43C8-B129-B2254E0C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4C594C-BB62-4D1A-AA15-460CAB0268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B0719-0C0B-4FCD-8C42-A758D216E1BD}" type="datetimeFigureOut">
              <a:rPr lang="en-US" smtClean="0"/>
              <a:t>8/24/2019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7CD9E3-2F3C-4226-A22C-6BC586ACB3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7FA062-CF80-4049-B333-6A99FEE14B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2621-7037-4E35-B549-8255C904F6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87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25A17EF-115B-4BB9-BF42-426DFD9E898A}" type="datetimeFigureOut">
              <a:rPr lang="en-US" smtClean="0"/>
              <a:pPr/>
              <a:t>8/24/2019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4E7652-46AF-4259-BAE2-54978EA07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5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770D99E-2869-438B-B483-1F6CCD5437EE}"/>
              </a:ext>
            </a:extLst>
          </p:cNvPr>
          <p:cNvGrpSpPr/>
          <p:nvPr userDrawn="1"/>
        </p:nvGrpSpPr>
        <p:grpSpPr>
          <a:xfrm>
            <a:off x="457200" y="-10825"/>
            <a:ext cx="8686801" cy="3522243"/>
            <a:chOff x="457200" y="-10825"/>
            <a:chExt cx="8686801" cy="3522243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xmlns="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276600" y="1213332"/>
            <a:ext cx="5326856" cy="1425577"/>
          </a:xfrm>
        </p:spPr>
        <p:txBody>
          <a:bodyPr anchor="b"/>
          <a:lstStyle>
            <a:lvl1pPr algn="r">
              <a:defRPr sz="4500" b="1">
                <a:solidFill>
                  <a:srgbClr val="02467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3879056" cy="1234575"/>
          </a:xfrm>
          <a:noFill/>
        </p:spPr>
        <p:txBody>
          <a:bodyPr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2812256" y="6322007"/>
            <a:ext cx="5791200" cy="365125"/>
          </a:xfrm>
          <a:prstGeom prst="rect">
            <a:avLst/>
          </a:prstGeom>
        </p:spPr>
        <p:txBody>
          <a:bodyPr tIns="0" bIns="0" anchor="t"/>
          <a:lstStyle>
            <a:lvl1pPr algn="r">
              <a:defRPr sz="1000"/>
            </a:lvl1pPr>
          </a:lstStyle>
          <a:p>
            <a:pPr algn="r"/>
            <a:fld id="{A2E209FB-7A34-414B-812A-BCC5C4256F49}" type="datetime1">
              <a:rPr lang="en-US" smtClean="0"/>
              <a:pPr algn="r"/>
              <a:t>8/24/2019</a:t>
            </a:fld>
            <a:endParaRPr lang="en-US" sz="10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12256" y="5960055"/>
            <a:ext cx="5791200" cy="365125"/>
          </a:xfrm>
          <a:prstGeom prst="rect">
            <a:avLst/>
          </a:prstGeom>
        </p:spPr>
        <p:txBody>
          <a:bodyPr tIns="0" bIns="0" anchor="b"/>
          <a:lstStyle>
            <a:lvl1pPr algn="r">
              <a:defRPr sz="1100"/>
            </a:lvl1pPr>
          </a:lstStyle>
          <a:p>
            <a:pPr algn="r"/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" y="3976086"/>
            <a:ext cx="3257389" cy="1813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4876800" cy="799306"/>
          </a:xfrm>
        </p:spPr>
        <p:txBody>
          <a:bodyPr/>
          <a:lstStyle>
            <a:lvl1pPr>
              <a:defRPr>
                <a:solidFill>
                  <a:srgbClr val="F5842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>
            <a:lvl1pPr>
              <a:buClr>
                <a:srgbClr val="F58427"/>
              </a:buClr>
              <a:defRPr>
                <a:solidFill>
                  <a:srgbClr val="024674"/>
                </a:solidFill>
              </a:defRPr>
            </a:lvl1pPr>
            <a:lvl2pPr>
              <a:buClr>
                <a:srgbClr val="F58427"/>
              </a:buClr>
              <a:defRPr>
                <a:solidFill>
                  <a:srgbClr val="024674"/>
                </a:solidFill>
              </a:defRPr>
            </a:lvl2pPr>
            <a:lvl3pPr>
              <a:buClr>
                <a:srgbClr val="F58427"/>
              </a:buClr>
              <a:defRPr>
                <a:solidFill>
                  <a:srgbClr val="024674"/>
                </a:solidFill>
              </a:defRPr>
            </a:lvl3pPr>
            <a:lvl4pPr>
              <a:buClr>
                <a:srgbClr val="F58427"/>
              </a:buClr>
              <a:defRPr>
                <a:solidFill>
                  <a:srgbClr val="024674"/>
                </a:solidFill>
              </a:defRPr>
            </a:lvl4pPr>
            <a:lvl5pPr>
              <a:buClr>
                <a:srgbClr val="F58427"/>
              </a:buClr>
              <a:defRPr>
                <a:solidFill>
                  <a:srgbClr val="02467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173195"/>
            <a:ext cx="2468880" cy="3008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5842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174116"/>
            <a:ext cx="2212182" cy="3008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655"/>
            <a:ext cx="7726680" cy="571500"/>
          </a:xfrm>
        </p:spPr>
        <p:txBody>
          <a:bodyPr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>
                <a:solidFill>
                  <a:srgbClr val="024674"/>
                </a:solidFill>
              </a:defRPr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969264" cy="53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8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173195"/>
            <a:ext cx="2355056" cy="30175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0070" y="173195"/>
            <a:ext cx="502920" cy="301752"/>
          </a:xfrm>
          <a:prstGeom prst="rect">
            <a:avLst/>
          </a:prstGeo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295400"/>
            <a:ext cx="914400" cy="5015864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856" y="1295400"/>
            <a:ext cx="2438400" cy="5015864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0" y="1295400"/>
            <a:ext cx="5276088" cy="501396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173195"/>
            <a:ext cx="2324196" cy="3017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596" y="173195"/>
            <a:ext cx="502920" cy="3017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g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423E8A4-D2B7-46D2-92C3-AE6BC0B9BD06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xmlns="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675926"/>
          </a:xfrm>
          <a:prstGeom prst="rect">
            <a:avLst/>
          </a:prstGeom>
        </p:spPr>
        <p:txBody>
          <a:bodyPr vert="horz" lIns="0" rIns="0" anchor="ctr">
            <a:noAutofit/>
          </a:bodyPr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66839"/>
            <a:ext cx="8229600" cy="454880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41E45D2D-0469-4652-A090-C4D13F3C150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16C04FF8-AE2F-4C75-8657-A2201B9519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969264" cy="53965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</p:sldLayoutIdLst>
  <p:timing>
    <p:tnLst>
      <p:par>
        <p:cTn id="1" dur="indefinite" restart="never" nodeType="tmRoot"/>
      </p:par>
    </p:tnLst>
  </p:timing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kvalz@Comcast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sql/t-sql/functions/cast-and-convert-transact-sq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304800"/>
            <a:ext cx="6400800" cy="1953109"/>
          </a:xfrm>
        </p:spPr>
        <p:txBody>
          <a:bodyPr/>
          <a:lstStyle/>
          <a:p>
            <a:r>
              <a:rPr lang="en-US" sz="3600" dirty="0" smtClean="0"/>
              <a:t>Introduction to SQL Server and the Structure Query Language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0144" y="4480425"/>
            <a:ext cx="3879056" cy="1234575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 smtClean="0"/>
              <a:t>Dave Valentine</a:t>
            </a:r>
          </a:p>
          <a:p>
            <a:pPr algn="r"/>
            <a:r>
              <a:rPr lang="en-US" sz="1600" dirty="0" smtClean="0">
                <a:hlinkClick r:id="rId2"/>
              </a:rPr>
              <a:t>dkValz@comcast.net</a:t>
            </a:r>
            <a:endParaRPr lang="en-US" sz="1600" dirty="0" smtClean="0"/>
          </a:p>
          <a:p>
            <a:pPr algn="r"/>
            <a:r>
              <a:rPr lang="en-US" sz="1600" dirty="0" smtClean="0"/>
              <a:t>www.ingenioussql.com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77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en-US" dirty="0" smtClean="0"/>
              <a:t>The SELECT </a:t>
            </a:r>
            <a:r>
              <a:rPr lang="en-US" dirty="0"/>
              <a:t>statement </a:t>
            </a:r>
            <a:r>
              <a:rPr lang="en-US" dirty="0" smtClean="0"/>
              <a:t>returns data </a:t>
            </a:r>
            <a:r>
              <a:rPr lang="en-US" dirty="0"/>
              <a:t>from a database table </a:t>
            </a:r>
            <a:endParaRPr lang="en-US" dirty="0" smtClean="0"/>
          </a:p>
          <a:p>
            <a:pPr marL="64008" indent="0">
              <a:buNone/>
            </a:pPr>
            <a:r>
              <a:rPr lang="en-US" dirty="0" smtClean="0"/>
              <a:t>Data is returned in the form of a result set. </a:t>
            </a:r>
            <a:endParaRPr lang="en-US" dirty="0"/>
          </a:p>
          <a:p>
            <a:pPr marL="64008" indent="0">
              <a:buNone/>
            </a:pPr>
            <a:r>
              <a:rPr lang="en-US" dirty="0" smtClean="0"/>
              <a:t>Basic </a:t>
            </a:r>
            <a:r>
              <a:rPr lang="en-US" dirty="0"/>
              <a:t>SELECT </a:t>
            </a:r>
            <a:r>
              <a:rPr lang="en-US" dirty="0" smtClean="0"/>
              <a:t>syntax</a:t>
            </a:r>
          </a:p>
          <a:p>
            <a:pPr marL="64008" indent="0">
              <a:buNone/>
            </a:pPr>
            <a:r>
              <a:rPr lang="en-US" dirty="0"/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Col1, Col2, …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ColN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FROM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TableName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537210" lvl="1" indent="0">
              <a:buNone/>
            </a:pPr>
            <a:r>
              <a:rPr lang="en-US" dirty="0" smtClean="0"/>
              <a:t>Col1</a:t>
            </a:r>
            <a:r>
              <a:rPr lang="en-US" dirty="0"/>
              <a:t>, Col2, … </a:t>
            </a:r>
            <a:r>
              <a:rPr lang="en-US" dirty="0" err="1"/>
              <a:t>ColN</a:t>
            </a:r>
            <a:r>
              <a:rPr lang="en-US" dirty="0" smtClean="0"/>
              <a:t> </a:t>
            </a:r>
            <a:r>
              <a:rPr lang="en-US" dirty="0"/>
              <a:t>are the </a:t>
            </a:r>
            <a:r>
              <a:rPr lang="en-US" dirty="0" smtClean="0"/>
              <a:t>columns </a:t>
            </a:r>
            <a:r>
              <a:rPr lang="en-US" dirty="0"/>
              <a:t>of a table </a:t>
            </a:r>
            <a:r>
              <a:rPr lang="en-US" dirty="0" err="1" smtClean="0"/>
              <a:t>TableName</a:t>
            </a:r>
            <a:r>
              <a:rPr lang="en-US" dirty="0" smtClean="0"/>
              <a:t> whose </a:t>
            </a:r>
            <a:r>
              <a:rPr lang="en-US" dirty="0"/>
              <a:t>values you want to </a:t>
            </a:r>
            <a:r>
              <a:rPr lang="en-US" dirty="0" smtClean="0"/>
              <a:t>return. </a:t>
            </a:r>
          </a:p>
          <a:p>
            <a:pPr marL="64008" indent="0">
              <a:buNone/>
            </a:pPr>
            <a:r>
              <a:rPr lang="en-US" dirty="0" smtClean="0"/>
              <a:t>All the columns available </a:t>
            </a:r>
            <a:r>
              <a:rPr lang="en-US" dirty="0"/>
              <a:t>in the </a:t>
            </a:r>
            <a:r>
              <a:rPr lang="en-US" dirty="0" smtClean="0"/>
              <a:t>table </a:t>
            </a:r>
            <a:r>
              <a:rPr lang="en-US" dirty="0" err="1" smtClean="0"/>
              <a:t>TableName</a:t>
            </a:r>
            <a:r>
              <a:rPr lang="en-US" dirty="0" smtClean="0"/>
              <a:t> can be returned using the syntax</a:t>
            </a:r>
            <a:endParaRPr lang="en-US" dirty="0"/>
          </a:p>
          <a:p>
            <a:pPr marL="64008" indent="0">
              <a:buNone/>
            </a:pPr>
            <a:r>
              <a:rPr lang="en-US" dirty="0"/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FROM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TableName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4008" indent="0">
              <a:buNone/>
            </a:pPr>
            <a:r>
              <a:rPr lang="en-US" dirty="0" smtClean="0"/>
              <a:t>Is SELECT * a good idea?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 smtClean="0"/>
              <a:t>Defines where the data will be retrieved in a SELECT statement</a:t>
            </a:r>
          </a:p>
          <a:p>
            <a:pPr marL="64008" indent="0">
              <a:buNone/>
            </a:pPr>
            <a:r>
              <a:rPr lang="en-US" dirty="0" smtClean="0"/>
              <a:t>Simple</a:t>
            </a:r>
          </a:p>
          <a:p>
            <a:pPr marL="64008" indent="0">
              <a:buNone/>
            </a:pPr>
            <a:r>
              <a:rPr lang="en-US" dirty="0" smtClean="0"/>
              <a:t>Complex</a:t>
            </a:r>
          </a:p>
          <a:p>
            <a:pPr marL="64008" indent="0">
              <a:buNone/>
            </a:pPr>
            <a:r>
              <a:rPr lang="en-US" dirty="0" smtClean="0"/>
              <a:t>Optional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en-US" dirty="0"/>
              <a:t>Used to filter records in a </a:t>
            </a:r>
            <a:r>
              <a:rPr lang="en-US" dirty="0" smtClean="0"/>
              <a:t>dataset</a:t>
            </a:r>
          </a:p>
          <a:p>
            <a:pPr marL="64008" indent="0">
              <a:buNone/>
            </a:pPr>
            <a:r>
              <a:rPr lang="en-US" dirty="0"/>
              <a:t>Basic WHERE </a:t>
            </a:r>
            <a:r>
              <a:rPr lang="en-US" dirty="0" smtClean="0"/>
              <a:t>syntax</a:t>
            </a:r>
            <a:endParaRPr lang="en-US" dirty="0"/>
          </a:p>
          <a:p>
            <a:pPr marL="53721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Col1, Col2, …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TableName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Col1 = [Some Value]</a:t>
            </a:r>
          </a:p>
          <a:p>
            <a:pPr marL="64008" indent="0">
              <a:buNone/>
            </a:pPr>
            <a:r>
              <a:rPr lang="en-US" dirty="0" smtClean="0"/>
              <a:t>Typically follows the FROM statement</a:t>
            </a:r>
          </a:p>
          <a:p>
            <a:pPr marL="64008" indent="0">
              <a:buNone/>
            </a:pPr>
            <a:r>
              <a:rPr lang="en-US" dirty="0" smtClean="0"/>
              <a:t>Simple</a:t>
            </a:r>
          </a:p>
          <a:p>
            <a:pPr marL="64008" indent="0">
              <a:buNone/>
            </a:pPr>
            <a:r>
              <a:rPr lang="en-US" dirty="0" smtClean="0"/>
              <a:t>Complex</a:t>
            </a:r>
          </a:p>
          <a:p>
            <a:pPr marL="64008" indent="0">
              <a:buNone/>
            </a:pPr>
            <a:r>
              <a:rPr lang="en-US" dirty="0" smtClean="0"/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36277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5638800" cy="799306"/>
          </a:xfrm>
        </p:spPr>
        <p:txBody>
          <a:bodyPr/>
          <a:lstStyle/>
          <a:p>
            <a:r>
              <a:rPr lang="en-US" sz="3700" dirty="0" smtClean="0"/>
              <a:t>Comparison Operators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4008" indent="0">
              <a:buNone/>
            </a:pPr>
            <a:r>
              <a:rPr lang="en-US" dirty="0" smtClean="0"/>
              <a:t>Mathematical symbol to compare two expressions</a:t>
            </a:r>
          </a:p>
          <a:p>
            <a:pPr marL="64008" indent="0">
              <a:buNone/>
            </a:pPr>
            <a:r>
              <a:rPr lang="en-US" dirty="0" smtClean="0"/>
              <a:t>Primarily used in the WHERE clause</a:t>
            </a:r>
          </a:p>
          <a:p>
            <a:pPr marL="64008" indent="0">
              <a:buNone/>
            </a:pPr>
            <a:r>
              <a:rPr lang="en-US" dirty="0" smtClean="0"/>
              <a:t>Outcome yields a Boolean value</a:t>
            </a:r>
          </a:p>
          <a:p>
            <a:pPr marL="64008" indent="0">
              <a:buNone/>
            </a:pPr>
            <a:r>
              <a:rPr lang="en-US" dirty="0" smtClean="0"/>
              <a:t>Common Operators</a:t>
            </a:r>
          </a:p>
          <a:p>
            <a:pPr lvl="1"/>
            <a:r>
              <a:rPr lang="en-US" dirty="0" smtClean="0"/>
              <a:t>= Equal to</a:t>
            </a:r>
          </a:p>
          <a:p>
            <a:pPr lvl="1"/>
            <a:r>
              <a:rPr lang="en-US" dirty="0" smtClean="0"/>
              <a:t>&gt; Greater than</a:t>
            </a:r>
          </a:p>
          <a:p>
            <a:pPr lvl="1"/>
            <a:r>
              <a:rPr lang="en-US" dirty="0" smtClean="0"/>
              <a:t>&lt; Less than</a:t>
            </a:r>
          </a:p>
          <a:p>
            <a:pPr lvl="1"/>
            <a:r>
              <a:rPr lang="en-US" dirty="0" smtClean="0"/>
              <a:t>&gt;= Greater </a:t>
            </a:r>
            <a:r>
              <a:rPr lang="en-US" dirty="0"/>
              <a:t>than or equal </a:t>
            </a:r>
            <a:r>
              <a:rPr lang="en-US" dirty="0" smtClean="0"/>
              <a:t>to</a:t>
            </a:r>
          </a:p>
          <a:p>
            <a:pPr lvl="1"/>
            <a:r>
              <a:rPr lang="en-US" dirty="0" smtClean="0"/>
              <a:t>&lt;= Less </a:t>
            </a:r>
            <a:r>
              <a:rPr lang="en-US" dirty="0"/>
              <a:t>than or equal </a:t>
            </a:r>
            <a:r>
              <a:rPr lang="en-US" dirty="0" smtClean="0"/>
              <a:t>to</a:t>
            </a:r>
          </a:p>
          <a:p>
            <a:pPr lvl="1"/>
            <a:r>
              <a:rPr lang="en-US" dirty="0" smtClean="0"/>
              <a:t>&lt;&gt; Not </a:t>
            </a:r>
            <a:r>
              <a:rPr lang="en-US" dirty="0"/>
              <a:t>equal </a:t>
            </a:r>
            <a:r>
              <a:rPr lang="en-US" dirty="0" smtClean="0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7802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Logical operators compare two or more conditions to filter data sets</a:t>
            </a:r>
          </a:p>
          <a:p>
            <a:r>
              <a:rPr lang="en-US" dirty="0"/>
              <a:t>Yields Boolean values (True or False)</a:t>
            </a:r>
          </a:p>
          <a:p>
            <a:r>
              <a:rPr lang="en-US" dirty="0" smtClean="0"/>
              <a:t>SQL Common Operators</a:t>
            </a:r>
          </a:p>
          <a:p>
            <a:pPr lvl="1"/>
            <a:r>
              <a:rPr lang="en-US" dirty="0" smtClean="0"/>
              <a:t>NOT</a:t>
            </a:r>
          </a:p>
          <a:p>
            <a:pPr lvl="1"/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LIKE</a:t>
            </a:r>
          </a:p>
          <a:p>
            <a:pPr lvl="1"/>
            <a:r>
              <a:rPr lang="en-US" dirty="0" smtClean="0"/>
              <a:t>BETWEEN</a:t>
            </a:r>
          </a:p>
          <a:p>
            <a:pPr lvl="1"/>
            <a:r>
              <a:rPr lang="en-US" dirty="0" smtClean="0"/>
              <a:t>IN</a:t>
            </a:r>
          </a:p>
          <a:p>
            <a:r>
              <a:rPr lang="en-US" dirty="0" smtClean="0"/>
              <a:t>Truth Tables</a:t>
            </a:r>
          </a:p>
          <a:p>
            <a:r>
              <a:rPr lang="en-US" dirty="0" smtClean="0"/>
              <a:t>Operation </a:t>
            </a:r>
            <a:r>
              <a:rPr lang="en-US" dirty="0"/>
              <a:t>Precedence</a:t>
            </a:r>
          </a:p>
          <a:p>
            <a:pPr marL="64008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6400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16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835373"/>
              </p:ext>
            </p:extLst>
          </p:nvPr>
        </p:nvGraphicFramePr>
        <p:xfrm>
          <a:off x="755664" y="1447800"/>
          <a:ext cx="3511536" cy="4548183"/>
        </p:xfrm>
        <a:graphic>
          <a:graphicData uri="http://schemas.openxmlformats.org/drawingml/2006/table">
            <a:tbl>
              <a:tblPr/>
              <a:tblGrid>
                <a:gridCol w="1170512"/>
                <a:gridCol w="1170512"/>
                <a:gridCol w="1170512"/>
              </a:tblGrid>
              <a:tr h="457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NOT </a:t>
                      </a:r>
                    </a:p>
                  </a:txBody>
                  <a:tcPr marL="9339" marR="9339" marT="9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TRUE </a:t>
                      </a:r>
                    </a:p>
                  </a:txBody>
                  <a:tcPr marL="9339" marR="9339" marT="9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FALSE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482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9" marR="9339" marT="9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FALSE </a:t>
                      </a:r>
                    </a:p>
                  </a:txBody>
                  <a:tcPr marL="9339" marR="9339" marT="9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TRUE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20">
                <a:tc>
                  <a:txBody>
                    <a:bodyPr/>
                    <a:lstStyle/>
                    <a:p>
                      <a:pPr algn="ctr" fontAlgn="ctr"/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9" marR="9339" marT="9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9" marR="9339" marT="9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9" marR="9339" marT="9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</a:p>
                  </a:txBody>
                  <a:tcPr marL="9339" marR="9339" marT="9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TRUE </a:t>
                      </a:r>
                    </a:p>
                  </a:txBody>
                  <a:tcPr marL="9339" marR="9339" marT="9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FALSE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482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TRUE </a:t>
                      </a:r>
                    </a:p>
                  </a:txBody>
                  <a:tcPr marL="9339" marR="9339" marT="9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TRUE </a:t>
                      </a:r>
                    </a:p>
                  </a:txBody>
                  <a:tcPr marL="9339" marR="9339" marT="9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FALSE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FALSE </a:t>
                      </a:r>
                    </a:p>
                  </a:txBody>
                  <a:tcPr marL="9339" marR="9339" marT="9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FALSE </a:t>
                      </a:r>
                    </a:p>
                  </a:txBody>
                  <a:tcPr marL="9339" marR="9339" marT="9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FALSE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20">
                <a:tc>
                  <a:txBody>
                    <a:bodyPr/>
                    <a:lstStyle/>
                    <a:p>
                      <a:pPr algn="ctr" fontAlgn="ctr"/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9" marR="9339" marT="9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9" marR="9339" marT="9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9" marR="9339" marT="9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OR </a:t>
                      </a:r>
                    </a:p>
                  </a:txBody>
                  <a:tcPr marL="9339" marR="9339" marT="9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TRUE </a:t>
                      </a:r>
                    </a:p>
                  </a:txBody>
                  <a:tcPr marL="9339" marR="9339" marT="9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FALSE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482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TRUE </a:t>
                      </a:r>
                    </a:p>
                  </a:txBody>
                  <a:tcPr marL="9339" marR="9339" marT="9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TRUE </a:t>
                      </a:r>
                    </a:p>
                  </a:txBody>
                  <a:tcPr marL="9339" marR="9339" marT="9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TRUE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FALSE </a:t>
                      </a:r>
                    </a:p>
                  </a:txBody>
                  <a:tcPr marL="9339" marR="9339" marT="9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TRUE </a:t>
                      </a:r>
                    </a:p>
                  </a:txBody>
                  <a:tcPr marL="9339" marR="9339" marT="9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FALSE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4" y="381198"/>
            <a:ext cx="5324475" cy="675926"/>
          </a:xfrm>
        </p:spPr>
        <p:txBody>
          <a:bodyPr/>
          <a:lstStyle/>
          <a:p>
            <a:r>
              <a:rPr lang="en-US" dirty="0" smtClean="0"/>
              <a:t>Operator Precedence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54"/>
            <a:ext cx="7726680" cy="4822745"/>
          </a:xfrm>
        </p:spPr>
        <p:txBody>
          <a:bodyPr>
            <a:normAutofit/>
          </a:bodyPr>
          <a:lstStyle/>
          <a:p>
            <a:r>
              <a:rPr lang="en-US" dirty="0" smtClean="0"/>
              <a:t>Operators at the top of this list are </a:t>
            </a:r>
            <a:r>
              <a:rPr lang="en-US" dirty="0"/>
              <a:t>evaluated before an </a:t>
            </a:r>
            <a:r>
              <a:rPr lang="en-US" dirty="0" smtClean="0"/>
              <a:t>operators in the lower parts of this list. </a:t>
            </a:r>
            <a:endParaRPr lang="en-US" dirty="0"/>
          </a:p>
          <a:p>
            <a:pPr marL="406908" indent="-342900">
              <a:buFont typeface="Arial" panose="020B0604020202020204" pitchFamily="34" charset="0"/>
              <a:buChar char="•"/>
            </a:pPr>
            <a:r>
              <a:rPr lang="en-US" dirty="0" smtClean="0"/>
              <a:t>~ </a:t>
            </a:r>
          </a:p>
          <a:p>
            <a:pPr marL="406908" indent="-342900">
              <a:buFont typeface="Arial" panose="020B0604020202020204" pitchFamily="34" charset="0"/>
              <a:buChar char="•"/>
            </a:pPr>
            <a:r>
              <a:rPr lang="en-US" dirty="0" smtClean="0"/>
              <a:t>*, /, %</a:t>
            </a:r>
          </a:p>
          <a:p>
            <a:pPr marL="406908" indent="-342900">
              <a:buFont typeface="Arial" panose="020B0604020202020204" pitchFamily="34" charset="0"/>
              <a:buChar char="•"/>
            </a:pPr>
            <a:r>
              <a:rPr lang="en-US" dirty="0" smtClean="0"/>
              <a:t>+, -</a:t>
            </a:r>
          </a:p>
          <a:p>
            <a:pPr marL="406908" indent="-342900">
              <a:buFont typeface="Arial" panose="020B0604020202020204" pitchFamily="34" charset="0"/>
              <a:buChar char="•"/>
            </a:pPr>
            <a:r>
              <a:rPr lang="en-US" dirty="0" smtClean="0"/>
              <a:t>=, </a:t>
            </a:r>
            <a:r>
              <a:rPr lang="en-US" dirty="0"/>
              <a:t>&gt;, &lt;, &gt;=, &lt;=, &lt;&gt;, !=, !&gt;, !&lt; </a:t>
            </a:r>
            <a:endParaRPr lang="en-US" dirty="0" smtClean="0"/>
          </a:p>
          <a:p>
            <a:pPr marL="406908" indent="-342900">
              <a:buFont typeface="Arial" panose="020B0604020202020204" pitchFamily="34" charset="0"/>
              <a:buChar char="•"/>
            </a:pPr>
            <a:r>
              <a:rPr lang="en-US" dirty="0" smtClean="0"/>
              <a:t>NOT</a:t>
            </a:r>
            <a:endParaRPr lang="en-US" dirty="0"/>
          </a:p>
          <a:p>
            <a:pPr marL="406908" indent="-342900">
              <a:buFont typeface="Arial" panose="020B0604020202020204" pitchFamily="34" charset="0"/>
              <a:buChar char="•"/>
            </a:pPr>
            <a:r>
              <a:rPr lang="en-US" dirty="0" smtClean="0"/>
              <a:t>AND</a:t>
            </a:r>
            <a:endParaRPr lang="en-US" dirty="0"/>
          </a:p>
          <a:p>
            <a:pPr marL="406908" indent="-342900">
              <a:buFont typeface="Arial" panose="020B0604020202020204" pitchFamily="34" charset="0"/>
              <a:buChar char="•"/>
            </a:pPr>
            <a:r>
              <a:rPr lang="en-US" dirty="0" smtClean="0"/>
              <a:t>ALL</a:t>
            </a:r>
            <a:r>
              <a:rPr lang="en-US" dirty="0"/>
              <a:t>, ANY, BETWEEN, IN, LIKE, OR, SOME</a:t>
            </a:r>
          </a:p>
          <a:p>
            <a:pPr marL="406908" indent="-342900">
              <a:buFont typeface="Arial" panose="020B0604020202020204" pitchFamily="34" charset="0"/>
              <a:buChar char="•"/>
            </a:pPr>
            <a:r>
              <a:rPr lang="en-US" dirty="0" smtClean="0"/>
              <a:t>=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64008" indent="0">
              <a:buNone/>
            </a:pPr>
            <a:r>
              <a:rPr lang="en-US" dirty="0" smtClean="0"/>
              <a:t>Built in functionality that can manipulate expressions</a:t>
            </a:r>
          </a:p>
          <a:p>
            <a:pPr marL="64008" indent="0">
              <a:buNone/>
            </a:pPr>
            <a:r>
              <a:rPr lang="en-US" dirty="0" smtClean="0"/>
              <a:t>Popular SQL Server String Functions:</a:t>
            </a:r>
          </a:p>
          <a:p>
            <a:pPr>
              <a:buSzPct val="100000"/>
            </a:pPr>
            <a:r>
              <a:rPr lang="en-US" sz="2500" dirty="0" smtClean="0"/>
              <a:t>CONCAT</a:t>
            </a:r>
            <a:r>
              <a:rPr lang="en-US" sz="2500" dirty="0"/>
              <a:t>	Adds two or more strings </a:t>
            </a:r>
            <a:r>
              <a:rPr lang="en-US" sz="2500" dirty="0" smtClean="0"/>
              <a:t>together ( + )</a:t>
            </a:r>
            <a:endParaRPr lang="en-US" sz="2500" dirty="0"/>
          </a:p>
          <a:p>
            <a:pPr>
              <a:buSzPct val="100000"/>
            </a:pPr>
            <a:r>
              <a:rPr lang="en-US" sz="2500" dirty="0" smtClean="0"/>
              <a:t>LEFT	</a:t>
            </a:r>
            <a:r>
              <a:rPr lang="en-US" sz="2500" dirty="0"/>
              <a:t>	Extracts a number of characters from a string (starting from left)</a:t>
            </a:r>
          </a:p>
          <a:p>
            <a:pPr>
              <a:buSzPct val="100000"/>
            </a:pPr>
            <a:r>
              <a:rPr lang="en-US" sz="2500" dirty="0"/>
              <a:t>LEN	</a:t>
            </a:r>
            <a:r>
              <a:rPr lang="en-US" sz="2500" dirty="0" smtClean="0"/>
              <a:t>	Returns </a:t>
            </a:r>
            <a:r>
              <a:rPr lang="en-US" sz="2500" dirty="0"/>
              <a:t>the length of a string</a:t>
            </a:r>
          </a:p>
          <a:p>
            <a:pPr>
              <a:buSzPct val="100000"/>
            </a:pPr>
            <a:r>
              <a:rPr lang="en-US" sz="2500" dirty="0"/>
              <a:t>LOWER	Converts a string to lower-case</a:t>
            </a:r>
          </a:p>
          <a:p>
            <a:pPr>
              <a:buSzPct val="100000"/>
            </a:pPr>
            <a:r>
              <a:rPr lang="en-US" sz="2500" dirty="0"/>
              <a:t>LTRIM	Removes leading spaces from a string</a:t>
            </a:r>
          </a:p>
          <a:p>
            <a:pPr>
              <a:buSzPct val="100000"/>
            </a:pPr>
            <a:r>
              <a:rPr lang="en-US" sz="2500" dirty="0"/>
              <a:t>REPLACE	Replaces all occurrences of a </a:t>
            </a:r>
            <a:r>
              <a:rPr lang="en-US" sz="2500" dirty="0" smtClean="0"/>
              <a:t>string </a:t>
            </a:r>
            <a:r>
              <a:rPr lang="en-US" sz="2500" dirty="0"/>
              <a:t>within a string, with a new </a:t>
            </a:r>
            <a:r>
              <a:rPr lang="en-US" sz="2500" dirty="0" smtClean="0"/>
              <a:t>string</a:t>
            </a:r>
            <a:endParaRPr lang="en-US" sz="2500" dirty="0"/>
          </a:p>
          <a:p>
            <a:pPr>
              <a:buSzPct val="100000"/>
            </a:pPr>
            <a:r>
              <a:rPr lang="en-US" sz="2500" dirty="0" smtClean="0"/>
              <a:t>REVERSE</a:t>
            </a:r>
            <a:r>
              <a:rPr lang="en-US" sz="2500" dirty="0"/>
              <a:t>	Reverses a string and returns the result</a:t>
            </a:r>
          </a:p>
          <a:p>
            <a:pPr>
              <a:buSzPct val="100000"/>
            </a:pPr>
            <a:r>
              <a:rPr lang="en-US" sz="2500" dirty="0"/>
              <a:t>RIGHT	Extracts a number of characters from a string (starting from right)</a:t>
            </a:r>
          </a:p>
          <a:p>
            <a:pPr>
              <a:buSzPct val="100000"/>
            </a:pPr>
            <a:r>
              <a:rPr lang="en-US" sz="2500" dirty="0"/>
              <a:t>RTRIM	Removes trailing spaces from a string</a:t>
            </a:r>
          </a:p>
          <a:p>
            <a:pPr>
              <a:buSzPct val="100000"/>
            </a:pPr>
            <a:r>
              <a:rPr lang="en-US" sz="2500" dirty="0"/>
              <a:t>SUBSTRING	Extracts some characters from a string</a:t>
            </a:r>
          </a:p>
          <a:p>
            <a:pPr>
              <a:buSzPct val="100000"/>
            </a:pPr>
            <a:r>
              <a:rPr lang="en-US" sz="2500" dirty="0"/>
              <a:t>UPPER	Converts a string to upper-case</a:t>
            </a:r>
          </a:p>
        </p:txBody>
      </p:sp>
    </p:spTree>
    <p:extLst>
      <p:ext uri="{BB962C8B-B14F-4D97-AF65-F5344CB8AC3E}">
        <p14:creationId xmlns:p14="http://schemas.microsoft.com/office/powerpoint/2010/main" val="26161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en-US" dirty="0" smtClean="0"/>
              <a:t>Built in functionality that manipulates date expressions</a:t>
            </a:r>
          </a:p>
          <a:p>
            <a:pPr marL="64008" indent="0">
              <a:buNone/>
            </a:pPr>
            <a:r>
              <a:rPr lang="en-US" dirty="0" smtClean="0"/>
              <a:t>Popular </a:t>
            </a:r>
            <a:r>
              <a:rPr lang="en-US" dirty="0"/>
              <a:t>SQL Server String </a:t>
            </a:r>
            <a:r>
              <a:rPr lang="en-US" dirty="0" smtClean="0"/>
              <a:t>Functions</a:t>
            </a:r>
            <a:endParaRPr lang="en-US" dirty="0"/>
          </a:p>
          <a:p>
            <a:r>
              <a:rPr lang="en-US" sz="2100" dirty="0"/>
              <a:t>GETDATE	Returns the current database system date and time</a:t>
            </a:r>
          </a:p>
          <a:p>
            <a:r>
              <a:rPr lang="en-US" sz="2100" dirty="0"/>
              <a:t>GETUTCDATE	Returns the current database system UTC date and time</a:t>
            </a:r>
          </a:p>
          <a:p>
            <a:r>
              <a:rPr lang="en-US" sz="2100" dirty="0" smtClean="0"/>
              <a:t>DATEADD</a:t>
            </a:r>
            <a:r>
              <a:rPr lang="en-US" sz="2100" dirty="0"/>
              <a:t>	Adds a time/date interval to a date and then returns the date</a:t>
            </a:r>
          </a:p>
          <a:p>
            <a:r>
              <a:rPr lang="en-US" sz="2100" dirty="0"/>
              <a:t>DATEDIFF	Returns the difference between two dates</a:t>
            </a:r>
          </a:p>
          <a:p>
            <a:r>
              <a:rPr lang="en-US" sz="2100" dirty="0" smtClean="0"/>
              <a:t>DAY	</a:t>
            </a:r>
            <a:r>
              <a:rPr lang="en-US" sz="2100" dirty="0"/>
              <a:t>	Returns the day of the month for a specified date</a:t>
            </a:r>
          </a:p>
          <a:p>
            <a:r>
              <a:rPr lang="en-US" sz="2100" dirty="0" smtClean="0"/>
              <a:t>MONTH</a:t>
            </a:r>
            <a:r>
              <a:rPr lang="en-US" sz="2100" dirty="0"/>
              <a:t>	Returns the month part for a specified date </a:t>
            </a:r>
            <a:r>
              <a:rPr lang="en-US" sz="2100" dirty="0" smtClean="0"/>
              <a:t>(1 </a:t>
            </a:r>
            <a:r>
              <a:rPr lang="en-US" sz="2100" dirty="0"/>
              <a:t>to 12)</a:t>
            </a:r>
          </a:p>
          <a:p>
            <a:r>
              <a:rPr lang="en-US" sz="2100" dirty="0"/>
              <a:t>YEAR 	</a:t>
            </a:r>
            <a:r>
              <a:rPr lang="en-US" sz="2100" dirty="0" smtClean="0"/>
              <a:t>Returns </a:t>
            </a:r>
            <a:r>
              <a:rPr lang="en-US" sz="2100" dirty="0"/>
              <a:t>the Year part for a specified date </a:t>
            </a:r>
            <a:endParaRPr lang="en-US" sz="2100" dirty="0" smtClean="0"/>
          </a:p>
          <a:p>
            <a:endParaRPr lang="en-US" sz="2100" dirty="0" smtClean="0"/>
          </a:p>
          <a:p>
            <a:endParaRPr lang="en-US" sz="2100" dirty="0"/>
          </a:p>
          <a:p>
            <a:pPr marL="64008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5181600" cy="799306"/>
          </a:xfrm>
        </p:spPr>
        <p:txBody>
          <a:bodyPr/>
          <a:lstStyle/>
          <a:p>
            <a:r>
              <a:rPr lang="en-US" dirty="0" smtClean="0"/>
              <a:t>Numerical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64008" indent="0">
              <a:buNone/>
            </a:pPr>
            <a:r>
              <a:rPr lang="en-US" dirty="0"/>
              <a:t>Built </a:t>
            </a:r>
            <a:r>
              <a:rPr lang="en-US" dirty="0" smtClean="0"/>
              <a:t>in functionality </a:t>
            </a:r>
            <a:r>
              <a:rPr lang="en-US" dirty="0"/>
              <a:t>that </a:t>
            </a:r>
            <a:r>
              <a:rPr lang="en-US" dirty="0" smtClean="0"/>
              <a:t>aggregates numerical columns</a:t>
            </a:r>
            <a:endParaRPr lang="en-US" dirty="0"/>
          </a:p>
          <a:p>
            <a:pPr marL="64008" indent="0">
              <a:buNone/>
            </a:pPr>
            <a:r>
              <a:rPr lang="en-US" dirty="0"/>
              <a:t>Popular SQL Server </a:t>
            </a:r>
            <a:r>
              <a:rPr lang="en-US" dirty="0" smtClean="0"/>
              <a:t>Numerical Functions</a:t>
            </a:r>
          </a:p>
          <a:p>
            <a:r>
              <a:rPr lang="en-US" dirty="0" smtClean="0"/>
              <a:t>ABS</a:t>
            </a:r>
            <a:r>
              <a:rPr lang="en-US" dirty="0"/>
              <a:t>	</a:t>
            </a:r>
            <a:r>
              <a:rPr lang="en-US" dirty="0" smtClean="0"/>
              <a:t>	Returns </a:t>
            </a:r>
            <a:r>
              <a:rPr lang="en-US" dirty="0"/>
              <a:t>the absolute value of a number</a:t>
            </a:r>
          </a:p>
          <a:p>
            <a:r>
              <a:rPr lang="en-US" dirty="0" smtClean="0"/>
              <a:t>POWER</a:t>
            </a:r>
            <a:r>
              <a:rPr lang="en-US" dirty="0"/>
              <a:t>	Returns the value of a number raised to the power of another number</a:t>
            </a:r>
          </a:p>
          <a:p>
            <a:r>
              <a:rPr lang="en-US" dirty="0"/>
              <a:t>ROUND	Rounds a number to a specified number of decimal places</a:t>
            </a:r>
          </a:p>
          <a:p>
            <a:r>
              <a:rPr lang="en-US" dirty="0"/>
              <a:t>SQRT	Returns the square root of a number</a:t>
            </a:r>
          </a:p>
          <a:p>
            <a:r>
              <a:rPr lang="en-US" dirty="0"/>
              <a:t>SQUARE	Returns the square of a number</a:t>
            </a:r>
          </a:p>
          <a:p>
            <a:r>
              <a:rPr lang="en-US" dirty="0" smtClean="0"/>
              <a:t>SUM		Calculates </a:t>
            </a:r>
            <a:r>
              <a:rPr lang="en-US" dirty="0"/>
              <a:t>the sum of a set of values</a:t>
            </a:r>
          </a:p>
          <a:p>
            <a:r>
              <a:rPr lang="en-US" dirty="0"/>
              <a:t>AVG		Returns the average value </a:t>
            </a:r>
            <a:r>
              <a:rPr lang="en-US" dirty="0" smtClean="0"/>
              <a:t>in a set of values</a:t>
            </a:r>
            <a:endParaRPr lang="en-US" dirty="0"/>
          </a:p>
          <a:p>
            <a:r>
              <a:rPr lang="en-US" dirty="0"/>
              <a:t>COUNT	Returns the number of records </a:t>
            </a:r>
            <a:r>
              <a:rPr lang="en-US" dirty="0" smtClean="0"/>
              <a:t>in a set of values</a:t>
            </a:r>
            <a:endParaRPr lang="en-US" dirty="0"/>
          </a:p>
          <a:p>
            <a:r>
              <a:rPr lang="en-US" dirty="0"/>
              <a:t>MAX		Returns the maximum value in a set of values</a:t>
            </a:r>
          </a:p>
          <a:p>
            <a:r>
              <a:rPr lang="en-US" dirty="0"/>
              <a:t>MIN		Returns the minimum value in a set of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54"/>
            <a:ext cx="7726680" cy="5279945"/>
          </a:xfrm>
        </p:spPr>
        <p:txBody>
          <a:bodyPr>
            <a:normAutofit/>
          </a:bodyPr>
          <a:lstStyle/>
          <a:p>
            <a:r>
              <a:rPr lang="en-US" dirty="0" smtClean="0"/>
              <a:t>What is SQL Server</a:t>
            </a:r>
          </a:p>
          <a:p>
            <a:r>
              <a:rPr lang="en-US" dirty="0" smtClean="0"/>
              <a:t>What is SQL</a:t>
            </a:r>
          </a:p>
          <a:p>
            <a:r>
              <a:rPr lang="en-US" dirty="0" smtClean="0"/>
              <a:t>Table, Columns, Rows</a:t>
            </a:r>
          </a:p>
          <a:p>
            <a:r>
              <a:rPr lang="en-US" dirty="0" smtClean="0"/>
              <a:t>SELECT</a:t>
            </a:r>
          </a:p>
          <a:p>
            <a:r>
              <a:rPr lang="en-US" dirty="0" smtClean="0"/>
              <a:t>FROM</a:t>
            </a:r>
          </a:p>
          <a:p>
            <a:r>
              <a:rPr lang="en-US" dirty="0" smtClean="0"/>
              <a:t>WHERE</a:t>
            </a:r>
          </a:p>
          <a:p>
            <a:r>
              <a:rPr lang="en-US" dirty="0" smtClean="0"/>
              <a:t>SQL Functions</a:t>
            </a:r>
          </a:p>
          <a:p>
            <a:r>
              <a:rPr lang="en-US" dirty="0" smtClean="0"/>
              <a:t>GROUP BY</a:t>
            </a:r>
          </a:p>
          <a:p>
            <a:r>
              <a:rPr lang="en-US" dirty="0" smtClean="0"/>
              <a:t>ORDER BY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542630"/>
              </p:ext>
            </p:extLst>
          </p:nvPr>
        </p:nvGraphicFramePr>
        <p:xfrm>
          <a:off x="1295401" y="1595438"/>
          <a:ext cx="6476999" cy="3667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994"/>
                <a:gridCol w="3036672"/>
                <a:gridCol w="1855333"/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Product 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Name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Number Sold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Adjustable </a:t>
                      </a:r>
                      <a:r>
                        <a:rPr lang="en-US" sz="2000" u="none" strike="noStrike" dirty="0">
                          <a:effectLst/>
                        </a:rPr>
                        <a:t>Race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Bearing </a:t>
                      </a:r>
                      <a:r>
                        <a:rPr lang="en-US" sz="2000" u="none" strike="noStrike" dirty="0">
                          <a:effectLst/>
                        </a:rPr>
                        <a:t>Ball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Bearing </a:t>
                      </a:r>
                      <a:r>
                        <a:rPr lang="en-US" sz="2000" u="none" strike="noStrike" dirty="0">
                          <a:effectLst/>
                        </a:rPr>
                        <a:t>Ball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Bearing </a:t>
                      </a:r>
                      <a:r>
                        <a:rPr lang="en-US" sz="2000" u="none" strike="noStrike" dirty="0">
                          <a:effectLst/>
                        </a:rPr>
                        <a:t>Ball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Bearing </a:t>
                      </a:r>
                      <a:r>
                        <a:rPr lang="en-US" sz="2000" u="none" strike="noStrike" dirty="0">
                          <a:effectLst/>
                        </a:rPr>
                        <a:t>Ball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BB </a:t>
                      </a:r>
                      <a:r>
                        <a:rPr lang="en-US" sz="2000" u="none" strike="noStrike" dirty="0">
                          <a:effectLst/>
                        </a:rPr>
                        <a:t>Ball Bearing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BB </a:t>
                      </a:r>
                      <a:r>
                        <a:rPr lang="en-US" sz="2000" u="none" strike="noStrike" dirty="0">
                          <a:effectLst/>
                        </a:rPr>
                        <a:t>Ball Bearing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Headset </a:t>
                      </a:r>
                      <a:r>
                        <a:rPr lang="en-US" sz="2000" u="none" strike="noStrike" dirty="0">
                          <a:effectLst/>
                        </a:rPr>
                        <a:t>Ball </a:t>
                      </a:r>
                      <a:r>
                        <a:rPr lang="en-US" sz="2000" u="none" strike="noStrike" dirty="0" smtClean="0">
                          <a:effectLst/>
                        </a:rPr>
                        <a:t> Bearings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Headset </a:t>
                      </a:r>
                      <a:r>
                        <a:rPr lang="en-US" sz="2000" u="none" strike="noStrike" dirty="0">
                          <a:effectLst/>
                        </a:rPr>
                        <a:t>Ball </a:t>
                      </a:r>
                      <a:r>
                        <a:rPr lang="en-US" sz="2000" u="none" strike="noStrike" dirty="0" smtClean="0">
                          <a:effectLst/>
                        </a:rPr>
                        <a:t> Bearings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Headset </a:t>
                      </a:r>
                      <a:r>
                        <a:rPr lang="en-US" sz="2000" u="none" strike="noStrike" dirty="0">
                          <a:effectLst/>
                        </a:rPr>
                        <a:t>Ball Bearings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0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5181600" cy="799306"/>
          </a:xfrm>
        </p:spPr>
        <p:txBody>
          <a:bodyPr/>
          <a:lstStyle/>
          <a:p>
            <a:r>
              <a:rPr lang="en-US" dirty="0" smtClean="0"/>
              <a:t>GROUP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en-US" dirty="0" smtClean="0"/>
              <a:t>Used to arrange identical rows of data into groups</a:t>
            </a:r>
          </a:p>
          <a:p>
            <a:pPr marL="64008" indent="0">
              <a:buNone/>
            </a:pPr>
            <a:r>
              <a:rPr lang="en-US" dirty="0" smtClean="0"/>
              <a:t>Groups are determined by the columns specified</a:t>
            </a:r>
            <a:r>
              <a:rPr lang="en-US" dirty="0"/>
              <a:t> </a:t>
            </a:r>
          </a:p>
          <a:p>
            <a:pPr marL="64008" indent="0">
              <a:buNone/>
            </a:pPr>
            <a:r>
              <a:rPr lang="en-US" dirty="0"/>
              <a:t>Basic GROUP BY </a:t>
            </a:r>
            <a:r>
              <a:rPr lang="en-US" dirty="0" smtClean="0"/>
              <a:t>Syntax</a:t>
            </a:r>
          </a:p>
          <a:p>
            <a:pPr marL="64008" indent="0"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SELECT Col1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Col2</a:t>
            </a:r>
            <a:b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FROM </a:t>
            </a:r>
            <a:r>
              <a:rPr lang="en-US" sz="17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TableName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WHERE Col3 = [</a:t>
            </a:r>
            <a:r>
              <a:rPr lang="en-US" sz="17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SomeValue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GROUP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BY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Col1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Col2</a:t>
            </a:r>
          </a:p>
          <a:p>
            <a:pPr marL="64008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Typically follows the WHERE statement</a:t>
            </a:r>
          </a:p>
          <a:p>
            <a:pPr marL="64008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Commonly used with aggregating functions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5181600" cy="799306"/>
          </a:xfrm>
        </p:spPr>
        <p:txBody>
          <a:bodyPr/>
          <a:lstStyle/>
          <a:p>
            <a:r>
              <a:rPr lang="en-US" dirty="0" smtClean="0"/>
              <a:t>ORDER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en-US" dirty="0" smtClean="0"/>
              <a:t>Used </a:t>
            </a:r>
            <a:r>
              <a:rPr lang="en-US" dirty="0"/>
              <a:t>to sort the </a:t>
            </a:r>
            <a:r>
              <a:rPr lang="en-US" dirty="0" smtClean="0"/>
              <a:t>result set </a:t>
            </a:r>
            <a:r>
              <a:rPr lang="en-US" dirty="0"/>
              <a:t>in ascending or descending </a:t>
            </a:r>
            <a:r>
              <a:rPr lang="en-US" dirty="0" smtClean="0"/>
              <a:t>order</a:t>
            </a:r>
          </a:p>
          <a:p>
            <a:pPr marL="64008" indent="0">
              <a:buNone/>
            </a:pPr>
            <a:r>
              <a:rPr lang="en-US" dirty="0"/>
              <a:t>Default is </a:t>
            </a:r>
            <a:r>
              <a:rPr lang="en-US" dirty="0" smtClean="0"/>
              <a:t>ascending</a:t>
            </a:r>
          </a:p>
          <a:p>
            <a:pPr marL="64008" indent="0">
              <a:buNone/>
            </a:pPr>
            <a:r>
              <a:rPr lang="en-US" dirty="0" smtClean="0"/>
              <a:t>Order is determined by the columns specified</a:t>
            </a:r>
            <a:endParaRPr lang="en-US" dirty="0"/>
          </a:p>
          <a:p>
            <a:pPr marL="64008" indent="0">
              <a:buNone/>
            </a:pPr>
            <a:r>
              <a:rPr lang="en-US" dirty="0" smtClean="0"/>
              <a:t>Basic ORDER BY Syntax</a:t>
            </a:r>
            <a:endParaRPr lang="en-US" dirty="0"/>
          </a:p>
          <a:p>
            <a:pPr marL="64008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Col1, Col2</a:t>
            </a:r>
            <a:b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	FROM 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TableName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	WHERE Col3 = [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SomeValue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	GROUP BY Col1, </a:t>
            </a:r>
            <a:r>
              <a:rPr lang="en-US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Col2</a:t>
            </a:r>
            <a:br>
              <a:rPr lang="en-US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ORDER BY Col1 ASC, Col2 DESC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4008" indent="0">
              <a:buNone/>
            </a:pPr>
            <a:r>
              <a:rPr lang="en-US" dirty="0" smtClean="0"/>
              <a:t>Typically one of the last statements in a query</a:t>
            </a:r>
          </a:p>
          <a:p>
            <a:pPr marL="64008" indent="0">
              <a:buNone/>
            </a:pPr>
            <a:r>
              <a:rPr lang="en-US" dirty="0" smtClean="0"/>
              <a:t>Caution with numerical data stored as characters</a:t>
            </a:r>
            <a:endParaRPr lang="en-US" dirty="0"/>
          </a:p>
          <a:p>
            <a:pPr marL="64008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400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Joins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64008" indent="0">
              <a:buNone/>
            </a:pPr>
            <a:r>
              <a:rPr lang="en-US" dirty="0"/>
              <a:t>Joining tables to single result set</a:t>
            </a:r>
          </a:p>
          <a:p>
            <a:pPr marL="64008" indent="0">
              <a:buNone/>
            </a:pPr>
            <a:r>
              <a:rPr lang="en-US" dirty="0"/>
              <a:t>Found in the FROM section of a query</a:t>
            </a:r>
          </a:p>
          <a:p>
            <a:pPr marL="64008" indent="0">
              <a:buNone/>
            </a:pPr>
            <a:r>
              <a:rPr lang="en-US" dirty="0"/>
              <a:t>Types</a:t>
            </a:r>
          </a:p>
          <a:p>
            <a:r>
              <a:rPr lang="en-US" dirty="0"/>
              <a:t>INNER</a:t>
            </a:r>
          </a:p>
          <a:p>
            <a:r>
              <a:rPr lang="en-US" dirty="0"/>
              <a:t>LEFT</a:t>
            </a:r>
          </a:p>
          <a:p>
            <a:r>
              <a:rPr lang="en-US" dirty="0"/>
              <a:t>RIGHT</a:t>
            </a:r>
          </a:p>
          <a:p>
            <a:r>
              <a:rPr lang="en-US" dirty="0"/>
              <a:t>CROSS</a:t>
            </a:r>
          </a:p>
          <a:p>
            <a:r>
              <a:rPr lang="en-US" dirty="0" smtClean="0"/>
              <a:t>FULL</a:t>
            </a:r>
          </a:p>
          <a:p>
            <a:pPr marL="64008" indent="0">
              <a:buNone/>
            </a:pPr>
            <a:r>
              <a:rPr lang="en-US" dirty="0"/>
              <a:t>Basic </a:t>
            </a:r>
            <a:r>
              <a:rPr lang="en-US" dirty="0" smtClean="0"/>
              <a:t>JOIN Syntax</a:t>
            </a:r>
            <a:endParaRPr lang="en-US" dirty="0"/>
          </a:p>
          <a:p>
            <a:pPr marL="64008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SELECT Col1, Col2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FROM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TableName1 tn1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INNER JOIN TableName2 tn2 ON tn1.Col1 = tn2.Col1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WHERE Col3 =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SomeValue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GROUP BY Col1, Col2</a:t>
            </a:r>
          </a:p>
          <a:p>
            <a:pPr marL="6400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5181600" cy="799306"/>
          </a:xfrm>
        </p:spPr>
        <p:txBody>
          <a:bodyPr/>
          <a:lstStyle/>
          <a:p>
            <a:r>
              <a:rPr lang="en-US" dirty="0" smtClean="0"/>
              <a:t>Advanced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en-US" dirty="0" smtClean="0"/>
              <a:t>ISNULL		Returns the expression if it not null 			else the specified value</a:t>
            </a:r>
            <a:endParaRPr lang="en-US" dirty="0"/>
          </a:p>
          <a:p>
            <a:pPr marL="64008" indent="0">
              <a:buNone/>
            </a:pPr>
            <a:r>
              <a:rPr lang="en-US" dirty="0"/>
              <a:t>COALESCE </a:t>
            </a:r>
            <a:r>
              <a:rPr lang="en-US" dirty="0" smtClean="0"/>
              <a:t>	Returns the first non null value in 			the specified expression list</a:t>
            </a:r>
          </a:p>
          <a:p>
            <a:pPr marL="64008" indent="0">
              <a:buNone/>
            </a:pPr>
            <a:r>
              <a:rPr lang="en-US" dirty="0" smtClean="0"/>
              <a:t>CAST		Casts an expression to another 			data type</a:t>
            </a:r>
            <a:endParaRPr lang="en-US" dirty="0"/>
          </a:p>
          <a:p>
            <a:pPr marL="64008" indent="0">
              <a:buNone/>
            </a:pPr>
            <a:r>
              <a:rPr lang="en-US" dirty="0" smtClean="0"/>
              <a:t>CONVERT 		Converts </a:t>
            </a:r>
            <a:r>
              <a:rPr lang="en-US" dirty="0"/>
              <a:t>an expression to another </a:t>
            </a:r>
            <a:r>
              <a:rPr lang="en-US" dirty="0" smtClean="0"/>
              <a:t>			data type</a:t>
            </a:r>
          </a:p>
          <a:p>
            <a:pPr lvl="1"/>
            <a:r>
              <a:rPr lang="en-US" dirty="0" smtClean="0"/>
              <a:t>Convert Dates to String</a:t>
            </a:r>
          </a:p>
          <a:p>
            <a:pPr lvl="1"/>
            <a:r>
              <a:rPr lang="en-US" sz="1500" dirty="0">
                <a:hlinkClick r:id="rId2"/>
              </a:rPr>
              <a:t>https://docs.microsoft.com/en-us/sql/t-sql/functions/cast-and-convert-transact-sql</a:t>
            </a:r>
            <a:endParaRPr lang="en-US" sz="15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54"/>
            <a:ext cx="7726680" cy="5279945"/>
          </a:xfrm>
        </p:spPr>
        <p:txBody>
          <a:bodyPr>
            <a:normAutofit/>
          </a:bodyPr>
          <a:lstStyle/>
          <a:p>
            <a:r>
              <a:rPr lang="en-US" dirty="0" smtClean="0"/>
              <a:t>SQL and SQL Server</a:t>
            </a:r>
          </a:p>
          <a:p>
            <a:r>
              <a:rPr lang="en-US" dirty="0" smtClean="0"/>
              <a:t>Table, Columns, Rows</a:t>
            </a:r>
          </a:p>
          <a:p>
            <a:r>
              <a:rPr lang="en-US" dirty="0" smtClean="0"/>
              <a:t>SELECT</a:t>
            </a:r>
          </a:p>
          <a:p>
            <a:r>
              <a:rPr lang="en-US" dirty="0" smtClean="0"/>
              <a:t>FROM</a:t>
            </a:r>
          </a:p>
          <a:p>
            <a:r>
              <a:rPr lang="en-US" dirty="0" smtClean="0"/>
              <a:t>WHERE</a:t>
            </a:r>
          </a:p>
          <a:p>
            <a:r>
              <a:rPr lang="en-US" dirty="0" smtClean="0"/>
              <a:t>SQL Functions</a:t>
            </a:r>
          </a:p>
          <a:p>
            <a:r>
              <a:rPr lang="en-US" dirty="0" smtClean="0"/>
              <a:t>GROUP BY</a:t>
            </a:r>
          </a:p>
          <a:p>
            <a:r>
              <a:rPr lang="en-US" dirty="0" smtClean="0"/>
              <a:t>ORDER BY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54"/>
            <a:ext cx="7726680" cy="5279945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Dave Valentine</a:t>
            </a:r>
          </a:p>
          <a:p>
            <a:pPr marL="406908" indent="-342900">
              <a:buFont typeface="Arial" panose="020B0604020202020204" pitchFamily="34" charset="0"/>
              <a:buChar char="•"/>
            </a:pPr>
            <a:r>
              <a:rPr lang="en-US" dirty="0" smtClean="0"/>
              <a:t>@</a:t>
            </a:r>
            <a:r>
              <a:rPr lang="en-US" dirty="0" err="1"/>
              <a:t>ingeniousSQL</a:t>
            </a:r>
            <a:endParaRPr lang="en-US" dirty="0"/>
          </a:p>
          <a:p>
            <a:pPr marL="406908" indent="-342900">
              <a:buFont typeface="Arial" panose="020B0604020202020204" pitchFamily="34" charset="0"/>
              <a:buChar char="•"/>
            </a:pPr>
            <a:r>
              <a:rPr lang="en-US" dirty="0"/>
              <a:t> ingeniousSQL.com</a:t>
            </a:r>
          </a:p>
          <a:p>
            <a:pPr marL="406908" indent="-342900">
              <a:buFont typeface="Arial" panose="020B0604020202020204" pitchFamily="34" charset="0"/>
              <a:buChar char="•"/>
            </a:pPr>
            <a:r>
              <a:rPr lang="en-US" dirty="0"/>
              <a:t> linkedin.com/in/</a:t>
            </a:r>
            <a:r>
              <a:rPr lang="en-US" dirty="0" err="1"/>
              <a:t>ingenioussql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Dave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54"/>
            <a:ext cx="7726680" cy="482274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MCP</a:t>
            </a:r>
          </a:p>
          <a:p>
            <a:r>
              <a:rPr lang="en-US" dirty="0">
                <a:latin typeface="Calibri" panose="020F0502020204030204" pitchFamily="34" charset="0"/>
              </a:rPr>
              <a:t>MCSA: SQL Server 2012</a:t>
            </a:r>
          </a:p>
          <a:p>
            <a:r>
              <a:rPr lang="en-US" dirty="0">
                <a:latin typeface="Calibri" panose="020F0502020204030204" pitchFamily="34" charset="0"/>
              </a:rPr>
              <a:t>Database </a:t>
            </a:r>
            <a:r>
              <a:rPr lang="en-US" dirty="0" smtClean="0">
                <a:latin typeface="Calibri" panose="020F0502020204030204" pitchFamily="34" charset="0"/>
              </a:rPr>
              <a:t>Architect / Database Developer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Adjunct </a:t>
            </a:r>
            <a:r>
              <a:rPr lang="en-US" dirty="0" smtClean="0">
                <a:latin typeface="Calibri" panose="020F0502020204030204" pitchFamily="34" charset="0"/>
              </a:rPr>
              <a:t>Professor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@</a:t>
            </a:r>
            <a:r>
              <a:rPr lang="en-US" dirty="0" err="1">
                <a:latin typeface="Calibri" panose="020F0502020204030204" pitchFamily="34" charset="0"/>
              </a:rPr>
              <a:t>IngeniousSQL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dkValz@comcast.net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IngeniousSQL.com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 smtClean="0"/>
              <a:t>Collection of structured/organized data</a:t>
            </a:r>
          </a:p>
          <a:p>
            <a:pPr marL="64008" indent="0">
              <a:buNone/>
            </a:pPr>
            <a:r>
              <a:rPr lang="en-US" dirty="0" smtClean="0"/>
              <a:t>Typically stored on a </a:t>
            </a:r>
            <a:r>
              <a:rPr lang="en-US" dirty="0" smtClean="0"/>
              <a:t>computer or in the cloud</a:t>
            </a:r>
            <a:endParaRPr lang="en-US" dirty="0" smtClean="0"/>
          </a:p>
          <a:p>
            <a:pPr marL="64008" indent="0">
              <a:buNone/>
            </a:pPr>
            <a:r>
              <a:rPr lang="en-US" dirty="0" smtClean="0"/>
              <a:t>Simple to Complex</a:t>
            </a:r>
          </a:p>
          <a:p>
            <a:pPr marL="64008" indent="0">
              <a:buNone/>
            </a:pPr>
            <a:r>
              <a:rPr lang="en-US" dirty="0" smtClean="0"/>
              <a:t>Small </a:t>
            </a:r>
            <a:r>
              <a:rPr lang="en-US" smtClean="0"/>
              <a:t>to Large</a:t>
            </a:r>
            <a:endParaRPr lang="en-US" dirty="0" smtClean="0"/>
          </a:p>
          <a:p>
            <a:pPr marL="64008" indent="0">
              <a:buNone/>
            </a:pPr>
            <a:r>
              <a:rPr lang="en-US" dirty="0" smtClean="0"/>
              <a:t>What is stored in a database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4008" indent="0">
              <a:buNone/>
            </a:pPr>
            <a:r>
              <a:rPr lang="en-US" dirty="0" smtClean="0"/>
              <a:t>Relational Database Management System</a:t>
            </a:r>
          </a:p>
          <a:p>
            <a:pPr marL="64008" indent="0">
              <a:buNone/>
            </a:pPr>
            <a:r>
              <a:rPr lang="en-US" dirty="0"/>
              <a:t>Relational </a:t>
            </a:r>
            <a:r>
              <a:rPr lang="en-US" dirty="0" smtClean="0"/>
              <a:t>Database</a:t>
            </a:r>
          </a:p>
          <a:p>
            <a:pPr marL="64008" indent="0">
              <a:buNone/>
            </a:pPr>
            <a:r>
              <a:rPr lang="en-US" dirty="0" smtClean="0"/>
              <a:t>Tables</a:t>
            </a:r>
          </a:p>
          <a:p>
            <a:pPr marL="64008" indent="0">
              <a:buNone/>
            </a:pPr>
            <a:r>
              <a:rPr lang="en-US" dirty="0" smtClean="0"/>
              <a:t>Rows</a:t>
            </a:r>
          </a:p>
          <a:p>
            <a:pPr marL="64008" indent="0">
              <a:buNone/>
            </a:pPr>
            <a:r>
              <a:rPr lang="en-US" dirty="0" smtClean="0"/>
              <a:t>Columns</a:t>
            </a:r>
          </a:p>
          <a:p>
            <a:pPr marL="64008" indent="0">
              <a:buNone/>
            </a:pPr>
            <a:r>
              <a:rPr lang="en-US" dirty="0" smtClean="0"/>
              <a:t>Popular RDBMS:</a:t>
            </a:r>
          </a:p>
          <a:p>
            <a:r>
              <a:rPr lang="en-US" dirty="0" smtClean="0"/>
              <a:t>SQL Server</a:t>
            </a:r>
          </a:p>
          <a:p>
            <a:r>
              <a:rPr lang="en-US" dirty="0" smtClean="0"/>
              <a:t>Oracle</a:t>
            </a:r>
          </a:p>
          <a:p>
            <a:r>
              <a:rPr lang="en-US" dirty="0" smtClean="0"/>
              <a:t>MySQL</a:t>
            </a:r>
          </a:p>
        </p:txBody>
      </p:sp>
    </p:spTree>
    <p:extLst>
      <p:ext uri="{BB962C8B-B14F-4D97-AF65-F5344CB8AC3E}">
        <p14:creationId xmlns:p14="http://schemas.microsoft.com/office/powerpoint/2010/main" val="40960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 smtClean="0"/>
              <a:t>Structured Query Language</a:t>
            </a:r>
          </a:p>
          <a:p>
            <a:pPr marL="64008" indent="0">
              <a:buNone/>
            </a:pPr>
            <a:r>
              <a:rPr lang="en-US" dirty="0" smtClean="0"/>
              <a:t>ANSI Standard</a:t>
            </a:r>
          </a:p>
          <a:p>
            <a:pPr marL="64008" indent="0">
              <a:buNone/>
            </a:pPr>
            <a:r>
              <a:rPr lang="en-US" dirty="0" smtClean="0"/>
              <a:t>RDBMS independent</a:t>
            </a:r>
          </a:p>
          <a:p>
            <a:pPr marL="64008" indent="0">
              <a:buNone/>
            </a:pPr>
            <a:r>
              <a:rPr lang="en-US" dirty="0" smtClean="0"/>
              <a:t>SQL Flavors</a:t>
            </a:r>
          </a:p>
          <a:p>
            <a:pPr marL="64008" indent="0">
              <a:buNone/>
            </a:pPr>
            <a:r>
              <a:rPr lang="en-US" dirty="0" smtClean="0"/>
              <a:t>DDL – Data Definition Language</a:t>
            </a:r>
          </a:p>
          <a:p>
            <a:pPr marL="64008" indent="0">
              <a:buNone/>
            </a:pPr>
            <a:r>
              <a:rPr lang="en-US" dirty="0" smtClean="0"/>
              <a:t>DML – Data Manipulation Language</a:t>
            </a:r>
          </a:p>
          <a:p>
            <a:pPr marL="6400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 smtClean="0"/>
              <a:t>Database constructs that store data</a:t>
            </a:r>
          </a:p>
          <a:p>
            <a:pPr marL="64008" indent="0">
              <a:buNone/>
            </a:pPr>
            <a:r>
              <a:rPr lang="en-US" dirty="0" smtClean="0"/>
              <a:t>Collection of related data</a:t>
            </a:r>
          </a:p>
          <a:p>
            <a:pPr marL="64008" indent="0">
              <a:buNone/>
            </a:pPr>
            <a:r>
              <a:rPr lang="en-US" dirty="0" smtClean="0"/>
              <a:t>Rows and Columns</a:t>
            </a:r>
          </a:p>
          <a:p>
            <a:pPr marL="64008" indent="0">
              <a:buNone/>
            </a:pPr>
            <a:r>
              <a:rPr lang="en-US" dirty="0"/>
              <a:t>Spreadsheets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4008" indent="0">
              <a:buNone/>
            </a:pPr>
            <a:r>
              <a:rPr lang="en-US" dirty="0" smtClean="0"/>
              <a:t>Set of data definitions for data that is stored in a table</a:t>
            </a:r>
          </a:p>
          <a:p>
            <a:pPr marL="64008" indent="0">
              <a:buNone/>
            </a:pPr>
            <a:r>
              <a:rPr lang="en-US" dirty="0" smtClean="0"/>
              <a:t>Types</a:t>
            </a:r>
          </a:p>
          <a:p>
            <a:pPr>
              <a:spcAft>
                <a:spcPts val="600"/>
              </a:spcAft>
              <a:buSzPct val="150000"/>
            </a:pPr>
            <a:r>
              <a:rPr lang="en-US" sz="1800" dirty="0" smtClean="0"/>
              <a:t>Text 	</a:t>
            </a:r>
          </a:p>
          <a:p>
            <a:pPr lvl="1">
              <a:spcAft>
                <a:spcPts val="600"/>
              </a:spcAft>
              <a:buSzPct val="150000"/>
            </a:pPr>
            <a:r>
              <a:rPr lang="en-US" sz="1600" dirty="0" smtClean="0"/>
              <a:t>VARCHAR, NVARCHAR, CHAR, NCHAR</a:t>
            </a:r>
          </a:p>
          <a:p>
            <a:pPr>
              <a:spcAft>
                <a:spcPts val="600"/>
              </a:spcAft>
              <a:buSzPct val="150000"/>
            </a:pPr>
            <a:r>
              <a:rPr lang="en-US" sz="1800" dirty="0" smtClean="0"/>
              <a:t>Numerical</a:t>
            </a:r>
          </a:p>
          <a:p>
            <a:pPr lvl="1">
              <a:spcAft>
                <a:spcPts val="600"/>
              </a:spcAft>
              <a:buSzPct val="150000"/>
            </a:pPr>
            <a:r>
              <a:rPr lang="en-US" sz="1600" dirty="0" smtClean="0"/>
              <a:t>BIT, TINYINT, SMALLINT, INT, BIGINT, DECIMAL, FLOAT, MONEY</a:t>
            </a:r>
          </a:p>
          <a:p>
            <a:pPr>
              <a:spcAft>
                <a:spcPts val="600"/>
              </a:spcAft>
              <a:buSzPct val="150000"/>
            </a:pPr>
            <a:r>
              <a:rPr lang="en-US" sz="1800" dirty="0" smtClean="0"/>
              <a:t>Date</a:t>
            </a:r>
          </a:p>
          <a:p>
            <a:pPr lvl="1">
              <a:spcAft>
                <a:spcPts val="600"/>
              </a:spcAft>
              <a:buSzPct val="150000"/>
            </a:pPr>
            <a:r>
              <a:rPr lang="en-US" sz="1600" dirty="0" smtClean="0"/>
              <a:t>DATETIME, DATE, TIME</a:t>
            </a:r>
          </a:p>
          <a:p>
            <a:pPr marL="64008" indent="0">
              <a:buNone/>
            </a:pPr>
            <a:r>
              <a:rPr lang="en-US" dirty="0" smtClean="0"/>
              <a:t>Fields</a:t>
            </a:r>
          </a:p>
          <a:p>
            <a:pPr marL="64008" indent="0">
              <a:buNone/>
            </a:pPr>
            <a:r>
              <a:rPr lang="en-US" dirty="0" smtClean="0"/>
              <a:t>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of related data values stored in a table</a:t>
            </a:r>
          </a:p>
          <a:p>
            <a:r>
              <a:rPr lang="en-US" dirty="0" smtClean="0"/>
              <a:t>Single record in spreadsheet</a:t>
            </a:r>
          </a:p>
          <a:p>
            <a:r>
              <a:rPr lang="en-US" dirty="0" smtClean="0"/>
              <a:t>Tuple</a:t>
            </a:r>
          </a:p>
          <a:p>
            <a:r>
              <a:rPr lang="en-US" dirty="0" smtClean="0"/>
              <a:t>Record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578362"/>
              </p:ext>
            </p:extLst>
          </p:nvPr>
        </p:nvGraphicFramePr>
        <p:xfrm>
          <a:off x="2438400" y="4191000"/>
          <a:ext cx="6172199" cy="170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5700"/>
                <a:gridCol w="2260686"/>
                <a:gridCol w="1345897"/>
                <a:gridCol w="630888"/>
                <a:gridCol w="729028"/>
              </a:tblGrid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Address 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Address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City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State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ZIP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1234 Music Ave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Shakopee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11111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609 Freemont Street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Las Vegas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22222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1850 Birch Street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Wayzata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55555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1713 Dixon Drive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Mahtomedi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44444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2121 SQL Lane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Bemidji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33333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2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167107_Project status report_RVA_v3.potx" id="{4F81F982-6C51-4092-B8D8-4B9E627EB026}" vid="{408BF7D7-5259-4FB8-AB61-68B3FB5EAB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C31EBE-A492-4CE5-9650-1E2C8FDDD7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B47EFB-BDBB-4CE5-A848-1507BE3B7989}">
  <ds:schemaRefs>
    <ds:schemaRef ds:uri="16c05727-aa75-4e4a-9b5f-8a80a1165891"/>
    <ds:schemaRef ds:uri="http://purl.org/dc/dcmitype/"/>
    <ds:schemaRef ds:uri="http://schemas.microsoft.com/office/2006/metadata/properties"/>
    <ds:schemaRef ds:uri="71af3243-3dd4-4a8d-8c0d-dd76da1f02a5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1AD0D4C-03C4-489C-932A-66E2D74FA6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TF10167107</Template>
  <TotalTime>0</TotalTime>
  <Words>652</Words>
  <Application>Microsoft Office PowerPoint</Application>
  <PresentationFormat>On-screen Show (4:3)</PresentationFormat>
  <Paragraphs>299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Courier New</vt:lpstr>
      <vt:lpstr>Segoe UI</vt:lpstr>
      <vt:lpstr>Wingdings 2</vt:lpstr>
      <vt:lpstr>Verve</vt:lpstr>
      <vt:lpstr>Introduction to SQL Server and the Structure Query Language</vt:lpstr>
      <vt:lpstr>Agenda</vt:lpstr>
      <vt:lpstr>About Dave</vt:lpstr>
      <vt:lpstr>What is a Database</vt:lpstr>
      <vt:lpstr>RDBMS</vt:lpstr>
      <vt:lpstr>SQL</vt:lpstr>
      <vt:lpstr>Tables</vt:lpstr>
      <vt:lpstr>Columns</vt:lpstr>
      <vt:lpstr>Rows</vt:lpstr>
      <vt:lpstr>SELECT</vt:lpstr>
      <vt:lpstr>FROM</vt:lpstr>
      <vt:lpstr>WHERE</vt:lpstr>
      <vt:lpstr>Comparison Operators</vt:lpstr>
      <vt:lpstr>Logical Operators</vt:lpstr>
      <vt:lpstr>Truth Tables</vt:lpstr>
      <vt:lpstr>Operator Precedence</vt:lpstr>
      <vt:lpstr>String Functions</vt:lpstr>
      <vt:lpstr>Date Functions</vt:lpstr>
      <vt:lpstr>Numerical Functions</vt:lpstr>
      <vt:lpstr>PowerPoint Presentation</vt:lpstr>
      <vt:lpstr>GROUP BY</vt:lpstr>
      <vt:lpstr>ORDER BY</vt:lpstr>
      <vt:lpstr>Table Joins</vt:lpstr>
      <vt:lpstr>Advanced Functions</vt:lpstr>
      <vt:lpstr>Summary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2019-08-14T00:10:41Z</dcterms:created>
  <dcterms:modified xsi:type="dcterms:W3CDTF">2019-08-25T00:09:32Z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