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74" r:id="rId6"/>
    <p:sldId id="275" r:id="rId7"/>
    <p:sldId id="257" r:id="rId8"/>
    <p:sldId id="279" r:id="rId9"/>
    <p:sldId id="276" r:id="rId10"/>
    <p:sldId id="278" r:id="rId11"/>
    <p:sldId id="293" r:id="rId12"/>
    <p:sldId id="281" r:id="rId13"/>
    <p:sldId id="294" r:id="rId14"/>
    <p:sldId id="289" r:id="rId15"/>
    <p:sldId id="282" r:id="rId16"/>
    <p:sldId id="295" r:id="rId17"/>
    <p:sldId id="296" r:id="rId18"/>
    <p:sldId id="297" r:id="rId19"/>
    <p:sldId id="298" r:id="rId20"/>
    <p:sldId id="299" r:id="rId21"/>
    <p:sldId id="283" r:id="rId22"/>
    <p:sldId id="300" r:id="rId23"/>
    <p:sldId id="284" r:id="rId24"/>
    <p:sldId id="301" r:id="rId25"/>
    <p:sldId id="302" r:id="rId26"/>
    <p:sldId id="285" r:id="rId27"/>
    <p:sldId id="291" r:id="rId28"/>
    <p:sldId id="292" r:id="rId29"/>
    <p:sldId id="290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4E59F"/>
    <a:srgbClr val="F58427"/>
    <a:srgbClr val="02467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6" d="100"/>
          <a:sy n="116" d="100"/>
        </p:scale>
        <p:origin x="7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43DAE18-FF53-43C8-B129-B2254E0C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4C594C-BB62-4D1A-AA15-460CAB0268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B0719-0C0B-4FCD-8C42-A758D216E1BD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77CD9E3-2F3C-4226-A22C-6BC586ACB3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7FA062-CF80-4049-B333-6A99FEE14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2621-7037-4E35-B549-8255C904F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87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5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457200" y="-10825"/>
            <a:ext cx="8686801" cy="3522243"/>
            <a:chOff x="457200" y="-10825"/>
            <a:chExt cx="8686801" cy="3522243"/>
          </a:xfrm>
        </p:grpSpPr>
        <p:pic>
          <p:nvPicPr>
            <p:cNvPr id="11" name="Graphic 10">
              <a:extLst>
                <a:ext uri="{FF2B5EF4-FFF2-40B4-BE49-F238E27FC236}">
                  <a16:creationId xmlns=""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anchor="b"/>
          <a:lstStyle>
            <a:lvl1pPr algn="r">
              <a:defRPr sz="4500" b="1">
                <a:solidFill>
                  <a:srgbClr val="0246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8/21/2019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  <a:prstGeom prst="rect">
            <a:avLst/>
          </a:prstGeo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" y="3976086"/>
            <a:ext cx="3257389" cy="1813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4876800" cy="799306"/>
          </a:xfrm>
        </p:spPr>
        <p:txBody>
          <a:bodyPr/>
          <a:lstStyle>
            <a:lvl1pPr>
              <a:defRPr>
                <a:solidFill>
                  <a:srgbClr val="F5842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buClr>
                <a:srgbClr val="F58427"/>
              </a:buClr>
              <a:defRPr>
                <a:solidFill>
                  <a:srgbClr val="024674"/>
                </a:solidFill>
              </a:defRPr>
            </a:lvl1pPr>
            <a:lvl2pPr>
              <a:buClr>
                <a:srgbClr val="F58427"/>
              </a:buClr>
              <a:defRPr>
                <a:solidFill>
                  <a:srgbClr val="024674"/>
                </a:solidFill>
              </a:defRPr>
            </a:lvl2pPr>
            <a:lvl3pPr>
              <a:buClr>
                <a:srgbClr val="F58427"/>
              </a:buClr>
              <a:defRPr>
                <a:solidFill>
                  <a:srgbClr val="024674"/>
                </a:solidFill>
              </a:defRPr>
            </a:lvl3pPr>
            <a:lvl4pPr>
              <a:buClr>
                <a:srgbClr val="F58427"/>
              </a:buClr>
              <a:defRPr>
                <a:solidFill>
                  <a:srgbClr val="024674"/>
                </a:solidFill>
              </a:defRPr>
            </a:lvl4pPr>
            <a:lvl5pPr>
              <a:buClr>
                <a:srgbClr val="F58427"/>
              </a:buClr>
              <a:defRPr>
                <a:solidFill>
                  <a:srgbClr val="02467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173195"/>
            <a:ext cx="2468880" cy="3008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5842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>
                <a:solidFill>
                  <a:srgbClr val="024674"/>
                </a:solidFill>
              </a:defRPr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969264" cy="5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173195"/>
            <a:ext cx="2355056" cy="3017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  <a:prstGeom prst="rect">
            <a:avLst/>
          </a:prstGeo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=""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g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anchor="ctr">
            <a:noAutofit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4880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72200"/>
            <a:ext cx="969264" cy="53965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kvalz@Comcast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library/ms173454.aspx" TargetMode="External"/><Relationship Id="rId2" Type="http://schemas.openxmlformats.org/officeDocument/2006/relationships/hyperlink" Target="http://technet.microsoft.com/en-us/library/ms189798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net.microsoft.com/en-us/library/hh213234.asp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sql/t-sql/queries/from-using-pivot-and-unpivo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echnet.microsoft.com/en-us/library/ms190766(v=sql.105)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technet.microsoft.com/en-us/library/ms190766(v=sql.105)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304800"/>
            <a:ext cx="6096000" cy="1953109"/>
          </a:xfrm>
        </p:spPr>
        <p:txBody>
          <a:bodyPr/>
          <a:lstStyle/>
          <a:p>
            <a:r>
              <a:rPr lang="en-US" sz="3600" dirty="0"/>
              <a:t>Intermediate Query Structure and </a:t>
            </a:r>
            <a:r>
              <a:rPr lang="en-US" sz="3600" dirty="0" smtClean="0"/>
              <a:t>Development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0144" y="4480425"/>
            <a:ext cx="3879056" cy="1234575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Dave Valentine</a:t>
            </a:r>
          </a:p>
          <a:p>
            <a:pPr algn="r"/>
            <a:r>
              <a:rPr lang="en-US" sz="1600" dirty="0" smtClean="0">
                <a:hlinkClick r:id="rId2"/>
              </a:rPr>
              <a:t>dkValz@comcast.net</a:t>
            </a:r>
            <a:endParaRPr lang="en-US" sz="1600" dirty="0" smtClean="0"/>
          </a:p>
          <a:p>
            <a:pPr algn="r"/>
            <a:r>
              <a:rPr lang="en-US" sz="1600" dirty="0" smtClean="0"/>
              <a:t>www.ingenioussql.com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77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95401" y="1595438"/>
          <a:ext cx="6476999" cy="3667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994"/>
                <a:gridCol w="3036672"/>
                <a:gridCol w="1855333"/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Product 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Name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Number Sold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Adjustable </a:t>
                      </a:r>
                      <a:r>
                        <a:rPr lang="en-US" sz="2000" u="none" strike="noStrike" dirty="0">
                          <a:effectLst/>
                        </a:rPr>
                        <a:t>Race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Bearing </a:t>
                      </a:r>
                      <a:r>
                        <a:rPr lang="en-US" sz="2000" u="none" strike="noStrike" dirty="0">
                          <a:effectLst/>
                        </a:rPr>
                        <a:t>Ball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Bearing </a:t>
                      </a:r>
                      <a:r>
                        <a:rPr lang="en-US" sz="2000" u="none" strike="noStrike" dirty="0">
                          <a:effectLst/>
                        </a:rPr>
                        <a:t>Ball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Bearing </a:t>
                      </a:r>
                      <a:r>
                        <a:rPr lang="en-US" sz="2000" u="none" strike="noStrike" dirty="0">
                          <a:effectLst/>
                        </a:rPr>
                        <a:t>Ball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Bearing </a:t>
                      </a:r>
                      <a:r>
                        <a:rPr lang="en-US" sz="2000" u="none" strike="noStrike" dirty="0">
                          <a:effectLst/>
                        </a:rPr>
                        <a:t>Ball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BB </a:t>
                      </a:r>
                      <a:r>
                        <a:rPr lang="en-US" sz="2000" u="none" strike="noStrike" dirty="0">
                          <a:effectLst/>
                        </a:rPr>
                        <a:t>Ball Bearing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BB </a:t>
                      </a:r>
                      <a:r>
                        <a:rPr lang="en-US" sz="2000" u="none" strike="noStrike" dirty="0">
                          <a:effectLst/>
                        </a:rPr>
                        <a:t>Ball Bearing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Headset </a:t>
                      </a:r>
                      <a:r>
                        <a:rPr lang="en-US" sz="2000" u="none" strike="noStrike" dirty="0">
                          <a:effectLst/>
                        </a:rPr>
                        <a:t>Ball </a:t>
                      </a:r>
                      <a:r>
                        <a:rPr lang="en-US" sz="2000" u="none" strike="noStrike" dirty="0" smtClean="0">
                          <a:effectLst/>
                        </a:rPr>
                        <a:t> Bearings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Headset </a:t>
                      </a:r>
                      <a:r>
                        <a:rPr lang="en-US" sz="2000" u="none" strike="noStrike" dirty="0">
                          <a:effectLst/>
                        </a:rPr>
                        <a:t>Ball </a:t>
                      </a:r>
                      <a:r>
                        <a:rPr lang="en-US" sz="2000" u="none" strike="noStrike" dirty="0" smtClean="0">
                          <a:effectLst/>
                        </a:rPr>
                        <a:t> Bearings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Headset </a:t>
                      </a:r>
                      <a:r>
                        <a:rPr lang="en-US" sz="2000" u="none" strike="noStrike" dirty="0">
                          <a:effectLst/>
                        </a:rPr>
                        <a:t>Ball Bearings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1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5181600" cy="799306"/>
          </a:xfrm>
        </p:spPr>
        <p:txBody>
          <a:bodyPr/>
          <a:lstStyle/>
          <a:p>
            <a:r>
              <a:rPr lang="en-US" dirty="0" smtClean="0"/>
              <a:t>GROUP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en-US" dirty="0" smtClean="0"/>
              <a:t>Used to arrange identical rows of data into groups</a:t>
            </a:r>
          </a:p>
          <a:p>
            <a:pPr marL="64008" indent="0">
              <a:buNone/>
            </a:pPr>
            <a:r>
              <a:rPr lang="en-US" dirty="0" smtClean="0"/>
              <a:t>Groups are determined by the columns specified</a:t>
            </a:r>
            <a:r>
              <a:rPr lang="en-US" dirty="0"/>
              <a:t> </a:t>
            </a:r>
          </a:p>
          <a:p>
            <a:pPr marL="64008" indent="0">
              <a:buNone/>
            </a:pPr>
            <a:r>
              <a:rPr lang="en-US" dirty="0"/>
              <a:t>Basic GROUP BY </a:t>
            </a:r>
            <a:r>
              <a:rPr lang="en-US" dirty="0" smtClean="0"/>
              <a:t>Syntax</a:t>
            </a:r>
          </a:p>
          <a:p>
            <a:pPr marL="64008" indent="0">
              <a:buNone/>
            </a:pP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SELECT Col1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Col2</a:t>
            </a:r>
            <a:b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FROM </a:t>
            </a:r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WHERE Col3 = [</a:t>
            </a:r>
            <a:r>
              <a:rPr lang="en-US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SomeValue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GROUP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BY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Col1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Col2</a:t>
            </a:r>
          </a:p>
          <a:p>
            <a:pPr marL="64008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Typically follows the WHERE statement</a:t>
            </a:r>
          </a:p>
          <a:p>
            <a:pPr marL="64008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Commonly used with aggregating functions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5715000" cy="799306"/>
          </a:xfrm>
        </p:spPr>
        <p:txBody>
          <a:bodyPr/>
          <a:lstStyle/>
          <a:p>
            <a:r>
              <a:rPr lang="en-US" sz="3600" dirty="0" smtClean="0"/>
              <a:t>SQL Window Functions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Ranking returns </a:t>
            </a:r>
            <a:r>
              <a:rPr lang="en-US" sz="1400" dirty="0"/>
              <a:t>a ranking value for each row in a </a:t>
            </a:r>
            <a:r>
              <a:rPr lang="en-US" sz="1400" dirty="0" smtClean="0"/>
              <a:t>specified partition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RANK, ROW_NUMBER, NTILE, DENSE_RANK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>
                <a:hlinkClick r:id="rId2"/>
              </a:rPr>
              <a:t>http://technet.microsoft.com/en-us/library/ms189798.aspx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Aggregate returns an aggregated value </a:t>
            </a:r>
            <a:r>
              <a:rPr lang="en-US" sz="1400" dirty="0"/>
              <a:t>for each row in a specified partition</a:t>
            </a:r>
          </a:p>
          <a:p>
            <a:pPr marL="0" indent="0">
              <a:buNone/>
            </a:pPr>
            <a:r>
              <a:rPr lang="en-US" sz="1400" dirty="0"/>
              <a:t>	AVG, MIN, SUM, COUNT, STDEV, VAR, MAX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>
                <a:hlinkClick r:id="rId3"/>
              </a:rPr>
              <a:t>http://technet.microsoft.com/en-us/library/ms173454.aspx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Analytic also returns </a:t>
            </a:r>
            <a:r>
              <a:rPr lang="en-US" sz="1400" dirty="0"/>
              <a:t>an aggregated value for each row in a specified </a:t>
            </a:r>
            <a:r>
              <a:rPr lang="en-US" sz="1400" dirty="0" smtClean="0"/>
              <a:t>partition, but much more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LEAD, FIRST_VALUE, LAG, LAST_VALUE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technet.microsoft.com/en-us/library/hh213234.aspx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Basic SQL Window Function Syntax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SELECT Col1, ROW_NUMBER OVER (PARTION BY Col1 ORDER BY Col2)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FROM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84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381198"/>
            <a:ext cx="5781675" cy="675926"/>
          </a:xfrm>
        </p:spPr>
        <p:txBody>
          <a:bodyPr/>
          <a:lstStyle/>
          <a:p>
            <a:r>
              <a:rPr lang="en-US" sz="3600" dirty="0"/>
              <a:t>SQL Window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011" y="1066800"/>
            <a:ext cx="81685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PurchaseOrderDetailID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ProductID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TotalCost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FF00FF"/>
                </a:solidFill>
                <a:latin typeface="Consolas" panose="020B0609020204030204" pitchFamily="49" charset="0"/>
              </a:rPr>
              <a:t>Rank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FF00FF"/>
                </a:solidFill>
                <a:latin typeface="Consolas" panose="020B0609020204030204" pitchFamily="49" charset="0"/>
              </a:rPr>
              <a:t>RANK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OVER 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ORDER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DESC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Purchasing</a:t>
            </a:r>
            <a:r>
              <a:rPr lang="en-US" sz="12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PurchaseOrderDetail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;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83794"/>
              </p:ext>
            </p:extLst>
          </p:nvPr>
        </p:nvGraphicFramePr>
        <p:xfrm>
          <a:off x="533400" y="2590800"/>
          <a:ext cx="4191000" cy="32385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82700"/>
                <a:gridCol w="647700"/>
                <a:gridCol w="609600"/>
                <a:gridCol w="622300"/>
                <a:gridCol w="673100"/>
                <a:gridCol w="355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PurchaseOrderDetailID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ProductID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UnitPrice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OrderQty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TotalCost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Rank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8842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8843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8844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8785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8786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8120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4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381198"/>
            <a:ext cx="5781675" cy="675926"/>
          </a:xfrm>
        </p:spPr>
        <p:txBody>
          <a:bodyPr/>
          <a:lstStyle/>
          <a:p>
            <a:r>
              <a:rPr lang="en-US" sz="3600" dirty="0"/>
              <a:t>SQL Window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011" y="1066800"/>
            <a:ext cx="8168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PurchaseOrderDetailID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ProductID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TotalCost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Rank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FF00FF"/>
                </a:solidFill>
                <a:latin typeface="Consolas" panose="020B0609020204030204" pitchFamily="49" charset="0"/>
              </a:rPr>
              <a:t>RANK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OVER 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ORDER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DESC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008080"/>
                </a:solidFill>
                <a:latin typeface="Consolas" panose="020B0609020204030204" pitchFamily="49" charset="0"/>
              </a:rPr>
              <a:t>DenseRank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FF00FF"/>
                </a:solidFill>
                <a:latin typeface="Consolas" panose="020B0609020204030204" pitchFamily="49" charset="0"/>
              </a:rPr>
              <a:t>DENSE_RANK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OVER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ORDER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DESC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endParaRPr lang="en-US" sz="1200" dirty="0" smtClean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Purchasing</a:t>
            </a:r>
            <a:r>
              <a:rPr lang="en-US" sz="12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PurchaseOrderDetail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;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54928"/>
              </p:ext>
            </p:extLst>
          </p:nvPr>
        </p:nvGraphicFramePr>
        <p:xfrm>
          <a:off x="533400" y="2743200"/>
          <a:ext cx="5486401" cy="2590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65943"/>
                <a:gridCol w="740229"/>
                <a:gridCol w="696686"/>
                <a:gridCol w="711200"/>
                <a:gridCol w="769257"/>
                <a:gridCol w="406400"/>
                <a:gridCol w="696686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PurchaseOrderDetailID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ProductID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UnitPrice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OrderQty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TotalCost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Rank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DenseRank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41.57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8785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948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8786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8120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5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381198"/>
            <a:ext cx="5781675" cy="675926"/>
          </a:xfrm>
        </p:spPr>
        <p:txBody>
          <a:bodyPr/>
          <a:lstStyle/>
          <a:p>
            <a:r>
              <a:rPr lang="en-US" sz="3600" dirty="0"/>
              <a:t>SQL Window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011" y="1066800"/>
            <a:ext cx="81685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PurchaseOrderDetailID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ProductID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TotalCost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Rank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FF00FF"/>
                </a:solidFill>
                <a:latin typeface="Consolas" panose="020B0609020204030204" pitchFamily="49" charset="0"/>
              </a:rPr>
              <a:t>RANK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OVER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ORDER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DESC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DenseRank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FF00FF"/>
                </a:solidFill>
                <a:latin typeface="Consolas" panose="020B0609020204030204" pitchFamily="49" charset="0"/>
              </a:rPr>
              <a:t>DENSE_RANK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OVER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ORDER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DESC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endParaRPr lang="en-US" sz="1200" dirty="0" smtClean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008080"/>
                </a:solidFill>
                <a:latin typeface="Consolas" panose="020B0609020204030204" pitchFamily="49" charset="0"/>
              </a:rPr>
              <a:t>RowNumber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FF00FF"/>
                </a:solidFill>
                <a:latin typeface="Consolas" panose="020B0609020204030204" pitchFamily="49" charset="0"/>
              </a:rPr>
              <a:t>ROW_NUMBER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OVER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ORDER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DESC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Purchasing</a:t>
            </a:r>
            <a:r>
              <a:rPr lang="en-US" sz="12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PurchaseOrderDetail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;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388491"/>
              </p:ext>
            </p:extLst>
          </p:nvPr>
        </p:nvGraphicFramePr>
        <p:xfrm>
          <a:off x="533400" y="2895600"/>
          <a:ext cx="6934202" cy="2438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44024"/>
                <a:gridCol w="830150"/>
                <a:gridCol w="781319"/>
                <a:gridCol w="797596"/>
                <a:gridCol w="862706"/>
                <a:gridCol w="455769"/>
                <a:gridCol w="781319"/>
                <a:gridCol w="781319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PurchaseOrderDetailID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ProductID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UnitPrice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OrderQty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TotalCost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Rank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DenseRank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RowNumber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8785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8786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381198"/>
            <a:ext cx="5781675" cy="675926"/>
          </a:xfrm>
        </p:spPr>
        <p:txBody>
          <a:bodyPr/>
          <a:lstStyle/>
          <a:p>
            <a:r>
              <a:rPr lang="en-US" sz="3600" dirty="0"/>
              <a:t>SQL Window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011" y="1066800"/>
            <a:ext cx="81685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PurchaseOrderDetailID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ProductID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TotalCost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Rank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FF00FF"/>
                </a:solidFill>
                <a:latin typeface="Consolas" panose="020B0609020204030204" pitchFamily="49" charset="0"/>
              </a:rPr>
              <a:t>RANK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OVER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ORDER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DESC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DenseRank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FF00FF"/>
                </a:solidFill>
                <a:latin typeface="Consolas" panose="020B0609020204030204" pitchFamily="49" charset="0"/>
              </a:rPr>
              <a:t>DENSE_RANK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OVER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ORDER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DESC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RowNumber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FF00FF"/>
                </a:solidFill>
                <a:latin typeface="Consolas" panose="020B0609020204030204" pitchFamily="49" charset="0"/>
              </a:rPr>
              <a:t>ROW_NUMBER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OVER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ORDER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DESC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008080"/>
                </a:solidFill>
                <a:latin typeface="Consolas" panose="020B0609020204030204" pitchFamily="49" charset="0"/>
              </a:rPr>
              <a:t>RowDist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FF00FF"/>
                </a:solidFill>
                <a:latin typeface="Consolas" panose="020B0609020204030204" pitchFamily="49" charset="0"/>
              </a:rPr>
              <a:t>NTILE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(1000)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OVER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ORDER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DESC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Purchasing</a:t>
            </a:r>
            <a:r>
              <a:rPr lang="en-US" sz="12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PurchaseOrderDetail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;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05051"/>
              </p:ext>
            </p:extLst>
          </p:nvPr>
        </p:nvGraphicFramePr>
        <p:xfrm>
          <a:off x="466724" y="3015468"/>
          <a:ext cx="7686677" cy="228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37878"/>
                <a:gridCol w="827048"/>
                <a:gridCol w="778398"/>
                <a:gridCol w="794614"/>
                <a:gridCol w="859480"/>
                <a:gridCol w="454065"/>
                <a:gridCol w="778398"/>
                <a:gridCol w="778398"/>
                <a:gridCol w="778398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PurchaseOrderDetailID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ProductID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UnitPrice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OrderQty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TotalCost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Rank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DenseRank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RowNumber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RowDist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8785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8786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381198"/>
            <a:ext cx="5781675" cy="675926"/>
          </a:xfrm>
        </p:spPr>
        <p:txBody>
          <a:bodyPr/>
          <a:lstStyle/>
          <a:p>
            <a:r>
              <a:rPr lang="en-US" sz="3600" dirty="0"/>
              <a:t>SQL Window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011" y="1066800"/>
            <a:ext cx="8168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PurchaseOrderDetailID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ProductID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TotalCost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Rank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FF00FF"/>
                </a:solidFill>
                <a:latin typeface="Consolas" panose="020B0609020204030204" pitchFamily="49" charset="0"/>
              </a:rPr>
              <a:t>RANK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OVER 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ORDER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DESC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 ,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008080"/>
                </a:solidFill>
                <a:latin typeface="Consolas" panose="020B0609020204030204" pitchFamily="49" charset="0"/>
              </a:rPr>
              <a:t>PartitionRank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=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FF00FF"/>
                </a:solidFill>
                <a:latin typeface="Consolas" panose="020B0609020204030204" pitchFamily="49" charset="0"/>
              </a:rPr>
              <a:t>RANK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OVER 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PARTITION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ProductID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ORDER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BY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UnitPrice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OrderQty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DESC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endParaRPr lang="en-US" sz="1200" dirty="0" smtClean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Purchasing</a:t>
            </a:r>
            <a:r>
              <a:rPr lang="en-US" sz="12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PurchaseOrderDetail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;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68516"/>
              </p:ext>
            </p:extLst>
          </p:nvPr>
        </p:nvGraphicFramePr>
        <p:xfrm>
          <a:off x="501732" y="2743200"/>
          <a:ext cx="5518067" cy="228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25383"/>
                <a:gridCol w="719748"/>
                <a:gridCol w="677410"/>
                <a:gridCol w="691522"/>
                <a:gridCol w="747973"/>
                <a:gridCol w="395156"/>
                <a:gridCol w="860875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PurchaseOrderDetailID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ProductID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UnitPrice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OrderQty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TotalCost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Rank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PartitionRank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249420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882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249420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883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249420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24.75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24.75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123750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9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26.18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26.18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26.18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52360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8785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82.8345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8786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82.8345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82.8345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867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82.8345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45558.975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0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US" sz="2400" dirty="0" smtClean="0"/>
              <a:t>Transforms unique values from a single column into a data set with multiple columns </a:t>
            </a:r>
          </a:p>
          <a:p>
            <a:pPr marL="64008" indent="0">
              <a:buNone/>
            </a:pPr>
            <a:r>
              <a:rPr lang="en-US" sz="2400" dirty="0" smtClean="0"/>
              <a:t>Basic PIVOT syntax</a:t>
            </a:r>
          </a:p>
          <a:p>
            <a:pPr marL="438912" lvl="1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AnyCol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Value1, Value2 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(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SELECT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AnyCol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DataCol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AggrCol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FROM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t </a:t>
            </a:r>
            <a:b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PIVOT(MIN(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AggrCol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FOR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DataCol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([Value1], [Value2])) AS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pvt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38912" lvl="1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008" indent="0">
              <a:buNone/>
            </a:pPr>
            <a:r>
              <a:rPr lang="en-US" sz="1600" dirty="0">
                <a:hlinkClick r:id="rId2"/>
              </a:rPr>
              <a:t>https://docs.microsoft.com/en-us/sql/t-sql/queries/from-using-pivot-and-unpivot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49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74393"/>
              </p:ext>
            </p:extLst>
          </p:nvPr>
        </p:nvGraphicFramePr>
        <p:xfrm>
          <a:off x="685800" y="1600200"/>
          <a:ext cx="2743199" cy="13811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38200"/>
                <a:gridCol w="1289179"/>
                <a:gridCol w="615820"/>
              </a:tblGrid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CustomerID</a:t>
                      </a:r>
                      <a:endParaRPr lang="en-US" sz="9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ProductName</a:t>
                      </a:r>
                      <a:endParaRPr lang="en-US" sz="9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Quantity</a:t>
                      </a:r>
                      <a:endParaRPr lang="en-US" sz="9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Snickers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Butterfinger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Rolo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Snickers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Butterfinger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Rolo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68312"/>
              </p:ext>
            </p:extLst>
          </p:nvPr>
        </p:nvGraphicFramePr>
        <p:xfrm>
          <a:off x="3962400" y="1600200"/>
          <a:ext cx="4495800" cy="6324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3950"/>
                <a:gridCol w="1123950"/>
                <a:gridCol w="1123950"/>
                <a:gridCol w="1123950"/>
              </a:tblGrid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CustomerID</a:t>
                      </a:r>
                      <a:endParaRPr lang="en-US" sz="900" b="1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Butterfinger</a:t>
                      </a:r>
                      <a:endParaRPr lang="en-US" sz="9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Rolo</a:t>
                      </a:r>
                      <a:endParaRPr lang="en-US" sz="9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Snickers</a:t>
                      </a:r>
                      <a:endParaRPr lang="en-US" sz="9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NULL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NULL</a:t>
                      </a:r>
                      <a:endParaRPr lang="en-US" sz="9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581400" y="1916430"/>
            <a:ext cx="228600" cy="14097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3102263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SELECT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CustomerID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]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[Butterfinger]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Rolo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]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[Snickers]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FROM   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SELECT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CustomerID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]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   ,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ProductName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]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   ,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[Quantity]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FROM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en-US" sz="1200" dirty="0" err="1" smtClean="0">
                <a:solidFill>
                  <a:srgbClr val="008080"/>
                </a:solidFill>
                <a:latin typeface="Consolas" panose="020B0609020204030204" pitchFamily="49" charset="0"/>
              </a:rPr>
              <a:t>CustomerProductOrder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P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PIVOT</a:t>
            </a:r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FF00FF"/>
                </a:solidFill>
                <a:latin typeface="Consolas" panose="020B0609020204030204" pitchFamily="49" charset="0"/>
              </a:rPr>
              <a:t>SUM</a:t>
            </a:r>
            <a:r>
              <a:rPr lang="en-US" sz="12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smtClean="0">
                <a:solidFill>
                  <a:srgbClr val="008080"/>
                </a:solidFill>
                <a:latin typeface="Consolas" panose="020B0609020204030204" pitchFamily="49" charset="0"/>
              </a:rPr>
              <a:t>Quantity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FOR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</a:t>
            </a:r>
            <a:r>
              <a:rPr lang="en-US" sz="1200" dirty="0" err="1">
                <a:solidFill>
                  <a:srgbClr val="808080"/>
                </a:solidFill>
                <a:latin typeface="Consolas" panose="020B0609020204030204" pitchFamily="49" charset="0"/>
              </a:rPr>
              <a:t>.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ProductName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IN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[Butterfinger]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[</a:t>
            </a:r>
            <a:r>
              <a:rPr lang="en-US" sz="1200" dirty="0" err="1">
                <a:solidFill>
                  <a:srgbClr val="008080"/>
                </a:solidFill>
                <a:latin typeface="Consolas" panose="020B0609020204030204" pitchFamily="49" charset="0"/>
              </a:rPr>
              <a:t>Rolo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]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,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[Snickers]</a:t>
            </a:r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20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AS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Consolas" panose="020B0609020204030204" pitchFamily="49" charset="0"/>
              </a:rPr>
              <a:t>PVT</a:t>
            </a:r>
          </a:p>
        </p:txBody>
      </p:sp>
    </p:spTree>
    <p:extLst>
      <p:ext uri="{BB962C8B-B14F-4D97-AF65-F5344CB8AC3E}">
        <p14:creationId xmlns:p14="http://schemas.microsoft.com/office/powerpoint/2010/main" val="41533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54"/>
            <a:ext cx="7726680" cy="5279945"/>
          </a:xfrm>
        </p:spPr>
        <p:txBody>
          <a:bodyPr>
            <a:normAutofit/>
          </a:bodyPr>
          <a:lstStyle/>
          <a:p>
            <a:r>
              <a:rPr lang="en-US" dirty="0" smtClean="0"/>
              <a:t>JOINS</a:t>
            </a:r>
          </a:p>
          <a:p>
            <a:r>
              <a:rPr lang="en-US" dirty="0" smtClean="0"/>
              <a:t>SQL Functions</a:t>
            </a:r>
          </a:p>
          <a:p>
            <a:r>
              <a:rPr lang="en-US" dirty="0" smtClean="0"/>
              <a:t>Grouping</a:t>
            </a:r>
          </a:p>
          <a:p>
            <a:r>
              <a:rPr lang="en-US" dirty="0" smtClean="0"/>
              <a:t>SQL Window Functions</a:t>
            </a:r>
          </a:p>
          <a:p>
            <a:r>
              <a:rPr lang="en-US" dirty="0" smtClean="0"/>
              <a:t>SQL PIVOT</a:t>
            </a:r>
          </a:p>
          <a:p>
            <a:r>
              <a:rPr lang="en-US" dirty="0" smtClean="0"/>
              <a:t>Common Table Expressions</a:t>
            </a:r>
          </a:p>
          <a:p>
            <a:r>
              <a:rPr lang="en-US" dirty="0" smtClean="0"/>
              <a:t>Table Variables</a:t>
            </a:r>
          </a:p>
          <a:p>
            <a:r>
              <a:rPr lang="en-US" dirty="0" smtClean="0"/>
              <a:t>Temp Tables</a:t>
            </a:r>
          </a:p>
          <a:p>
            <a:r>
              <a:rPr lang="en-US" dirty="0" smtClean="0"/>
              <a:t>Performance </a:t>
            </a:r>
            <a:r>
              <a:rPr lang="en-US" dirty="0"/>
              <a:t>Tuning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6172200" cy="799306"/>
          </a:xfrm>
        </p:spPr>
        <p:txBody>
          <a:bodyPr/>
          <a:lstStyle/>
          <a:p>
            <a:r>
              <a:rPr lang="en-US" sz="3100" dirty="0" smtClean="0"/>
              <a:t>Common Table Expressions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CTE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Basic Common Table Expression Syntax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;WITH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(Col1, Col2)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  SELECT Col1, Col2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 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  WHERE Col3 =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SELECT Col1, Col2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Simplify </a:t>
            </a:r>
            <a:r>
              <a:rPr lang="en-US" dirty="0">
                <a:latin typeface="Calibri" panose="020F0502020204030204" pitchFamily="34" charset="0"/>
              </a:rPr>
              <a:t>query syntax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Multiple reference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Recursive queries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VIEW </a:t>
            </a:r>
            <a:r>
              <a:rPr lang="en-US" dirty="0" smtClean="0">
                <a:latin typeface="Calibri" panose="020F0502020204030204" pitchFamily="34" charset="0"/>
              </a:rPr>
              <a:t>alternative</a:t>
            </a:r>
          </a:p>
          <a:p>
            <a:pPr marL="0" indent="0">
              <a:buNone/>
            </a:pPr>
            <a:r>
              <a:rPr lang="en-US" sz="2200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2"/>
              </a:rPr>
              <a:t>://technet.microsoft.com/en-us/library/ms190766(v=sql.105).aspx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6172200" cy="799306"/>
          </a:xfrm>
        </p:spPr>
        <p:txBody>
          <a:bodyPr/>
          <a:lstStyle/>
          <a:p>
            <a:r>
              <a:rPr lang="en-US" sz="3100" dirty="0" smtClean="0"/>
              <a:t>Common Table Expressions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Query syntax</a:t>
            </a:r>
          </a:p>
          <a:p>
            <a:pPr marL="64008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/>
              <a:t> 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59" y="2209800"/>
            <a:ext cx="8227541" cy="949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93401"/>
            <a:ext cx="8305800" cy="1767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78" y="2191342"/>
            <a:ext cx="8068962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03" y="2133600"/>
            <a:ext cx="8229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6172200" cy="799306"/>
          </a:xfrm>
        </p:spPr>
        <p:txBody>
          <a:bodyPr/>
          <a:lstStyle/>
          <a:p>
            <a:r>
              <a:rPr lang="en-US" sz="3100" dirty="0" smtClean="0"/>
              <a:t>Common Table Expressions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CTE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Basic Common Table Expression Syntax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;WITH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AS (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  SELECT Col1, Col2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 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  WHERE Col3 =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SELECT Col1, Col2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Simplify </a:t>
            </a:r>
            <a:r>
              <a:rPr lang="en-US" dirty="0">
                <a:latin typeface="Calibri" panose="020F0502020204030204" pitchFamily="34" charset="0"/>
              </a:rPr>
              <a:t>query syntax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Multiple reference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Recursive queries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VIEW </a:t>
            </a:r>
            <a:r>
              <a:rPr lang="en-US" dirty="0" smtClean="0">
                <a:latin typeface="Calibri" panose="020F0502020204030204" pitchFamily="34" charset="0"/>
              </a:rPr>
              <a:t>alternative</a:t>
            </a:r>
          </a:p>
          <a:p>
            <a:pPr marL="0" indent="0">
              <a:buNone/>
            </a:pPr>
            <a:r>
              <a:rPr lang="en-US" sz="2200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2"/>
              </a:rPr>
              <a:t>://technet.microsoft.com/en-us/library/ms190766(v=sql.105).aspx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en-US" dirty="0" smtClean="0"/>
              <a:t>Temporary table variable that temporarily persists data </a:t>
            </a:r>
          </a:p>
          <a:p>
            <a:pPr marL="64008" indent="0">
              <a:buNone/>
            </a:pPr>
            <a:r>
              <a:rPr lang="en-US" dirty="0" smtClean="0"/>
              <a:t>Useful for storing small datasets needed multiple times</a:t>
            </a:r>
          </a:p>
          <a:p>
            <a:pPr marL="64008" indent="0">
              <a:buNone/>
            </a:pPr>
            <a:r>
              <a:rPr lang="en-US" dirty="0" smtClean="0"/>
              <a:t>Very Fast</a:t>
            </a:r>
          </a:p>
          <a:p>
            <a:pPr marL="64008" indent="0">
              <a:buNone/>
            </a:pPr>
            <a:r>
              <a:rPr lang="en-US" dirty="0" smtClean="0"/>
              <a:t>Limited</a:t>
            </a:r>
          </a:p>
          <a:p>
            <a:pPr marL="64008" indent="0">
              <a:buNone/>
            </a:pPr>
            <a:r>
              <a:rPr lang="en-US" dirty="0" smtClean="0"/>
              <a:t>Basic Table Variable Syntax</a:t>
            </a:r>
          </a:p>
          <a:p>
            <a:pPr marL="64008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@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TempTable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TABLE (</a:t>
            </a:r>
            <a:b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Col1 INT</a:t>
            </a:r>
            <a:b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Col2 NVARCHAR(50)</a:t>
            </a:r>
            <a:b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)</a:t>
            </a:r>
          </a:p>
          <a:p>
            <a:pPr marL="64008" indent="0">
              <a:buNone/>
            </a:pPr>
            <a:r>
              <a:rPr lang="en-US" dirty="0" smtClean="0"/>
              <a:t>Can help with query performance</a:t>
            </a:r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en-US" dirty="0"/>
              <a:t>Temporary table </a:t>
            </a:r>
            <a:r>
              <a:rPr lang="en-US" dirty="0" smtClean="0"/>
              <a:t>that </a:t>
            </a:r>
            <a:r>
              <a:rPr lang="en-US" dirty="0"/>
              <a:t>temporarily persists data </a:t>
            </a:r>
          </a:p>
          <a:p>
            <a:pPr marL="64008" indent="0">
              <a:buNone/>
            </a:pPr>
            <a:r>
              <a:rPr lang="en-US" dirty="0" smtClean="0"/>
              <a:t>Useful for storing datasets needed multiple times</a:t>
            </a:r>
          </a:p>
          <a:p>
            <a:pPr marL="64008" indent="0">
              <a:buNone/>
            </a:pPr>
            <a:r>
              <a:rPr lang="en-US" dirty="0" smtClean="0"/>
              <a:t>Full functionality</a:t>
            </a:r>
          </a:p>
          <a:p>
            <a:pPr marL="64008" indent="0">
              <a:buNone/>
            </a:pPr>
            <a:r>
              <a:rPr lang="en-US" dirty="0" smtClean="0"/>
              <a:t>Basic Temp Table Syntax</a:t>
            </a:r>
          </a:p>
          <a:p>
            <a:pPr marL="64008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#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TempTable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b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Col1 INT</a:t>
            </a:r>
            <a:b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Col2 NVARCHAR(50)</a:t>
            </a:r>
            <a:b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)</a:t>
            </a:r>
          </a:p>
          <a:p>
            <a:pPr marL="64008" indent="0">
              <a:buNone/>
            </a:pPr>
            <a:r>
              <a:rPr lang="en-US" dirty="0" smtClean="0"/>
              <a:t>Alternate Temp Table Syntax</a:t>
            </a:r>
          </a:p>
          <a:p>
            <a:pPr marL="64008" indent="0">
              <a:buNone/>
            </a:pPr>
            <a:r>
              <a:rPr lang="en-US" dirty="0"/>
              <a:t>	</a:t>
            </a: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Col1, Col2</a:t>
            </a:r>
            <a:b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INTO #</a:t>
            </a:r>
            <a:r>
              <a:rPr lang="en-US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TempTable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FROM </a:t>
            </a:r>
            <a:r>
              <a:rPr lang="en-US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TableName</a:t>
            </a:r>
            <a:r>
              <a:rPr lang="en-US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4008" indent="0">
              <a:buNone/>
            </a:pPr>
            <a:r>
              <a:rPr lang="en-US" dirty="0" smtClean="0"/>
              <a:t>Can help with query performance</a:t>
            </a:r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5410200" cy="799306"/>
          </a:xfrm>
        </p:spPr>
        <p:txBody>
          <a:bodyPr/>
          <a:lstStyle/>
          <a:p>
            <a:r>
              <a:rPr lang="en-US" sz="2700" dirty="0" smtClean="0"/>
              <a:t>Temp Tables vs Table Variables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US" sz="2400" dirty="0" smtClean="0"/>
              <a:t>Table Variables are Created in Memory initially</a:t>
            </a:r>
          </a:p>
          <a:p>
            <a:pPr marL="64008" indent="0">
              <a:buNone/>
            </a:pPr>
            <a:r>
              <a:rPr lang="en-US" sz="2400" dirty="0" smtClean="0"/>
              <a:t>Temp Tables are created in </a:t>
            </a:r>
            <a:r>
              <a:rPr lang="en-US" sz="2400" dirty="0" err="1" smtClean="0"/>
              <a:t>TempDB</a:t>
            </a:r>
            <a:endParaRPr lang="en-US" sz="2400" dirty="0" smtClean="0"/>
          </a:p>
          <a:p>
            <a:pPr marL="64008" indent="0">
              <a:buNone/>
            </a:pPr>
            <a:r>
              <a:rPr lang="en-US" sz="2400" dirty="0" smtClean="0"/>
              <a:t>Table Variables are not included in transaction</a:t>
            </a:r>
          </a:p>
          <a:p>
            <a:pPr marL="64008" indent="0">
              <a:buNone/>
            </a:pPr>
            <a:r>
              <a:rPr lang="en-US" sz="2400" dirty="0" smtClean="0"/>
              <a:t>Temp Tables can have indexes</a:t>
            </a:r>
          </a:p>
          <a:p>
            <a:pPr marL="64008" indent="0">
              <a:buNone/>
            </a:pPr>
            <a:r>
              <a:rPr lang="en-US" sz="2400" dirty="0" smtClean="0"/>
              <a:t>Temp Tables can have schema modifications</a:t>
            </a:r>
            <a:endParaRPr lang="en-US" sz="2400" dirty="0"/>
          </a:p>
          <a:p>
            <a:pPr marL="64008" indent="0">
              <a:buNone/>
            </a:pPr>
            <a:r>
              <a:rPr lang="en-US" sz="2400" dirty="0" smtClean="0"/>
              <a:t>Table Variables small data sets</a:t>
            </a:r>
          </a:p>
          <a:p>
            <a:pPr marL="64008" indent="0">
              <a:buNone/>
            </a:pPr>
            <a:r>
              <a:rPr lang="en-US" sz="2400" dirty="0" smtClean="0"/>
              <a:t>Temp Tables large data sets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54"/>
            <a:ext cx="7726680" cy="5279945"/>
          </a:xfrm>
        </p:spPr>
        <p:txBody>
          <a:bodyPr>
            <a:normAutofit/>
          </a:bodyPr>
          <a:lstStyle/>
          <a:p>
            <a:r>
              <a:rPr lang="en-US" dirty="0" smtClean="0"/>
              <a:t>JOINS</a:t>
            </a:r>
          </a:p>
          <a:p>
            <a:r>
              <a:rPr lang="en-US" dirty="0" smtClean="0"/>
              <a:t>SQL Functions</a:t>
            </a:r>
          </a:p>
          <a:p>
            <a:r>
              <a:rPr lang="en-US" dirty="0" smtClean="0"/>
              <a:t>Grouping</a:t>
            </a:r>
          </a:p>
          <a:p>
            <a:r>
              <a:rPr lang="en-US" dirty="0" smtClean="0"/>
              <a:t>SQL Window Functions</a:t>
            </a:r>
          </a:p>
          <a:p>
            <a:r>
              <a:rPr lang="en-US" dirty="0" smtClean="0"/>
              <a:t>SQL PIVOT</a:t>
            </a:r>
          </a:p>
          <a:p>
            <a:r>
              <a:rPr lang="en-US" dirty="0" smtClean="0"/>
              <a:t>Common Table Expressions</a:t>
            </a:r>
          </a:p>
          <a:p>
            <a:r>
              <a:rPr lang="en-US" dirty="0" smtClean="0"/>
              <a:t>Table Variables</a:t>
            </a:r>
          </a:p>
          <a:p>
            <a:r>
              <a:rPr lang="en-US" dirty="0" smtClean="0"/>
              <a:t>Temp Tables</a:t>
            </a:r>
          </a:p>
          <a:p>
            <a:r>
              <a:rPr lang="en-US" dirty="0" smtClean="0"/>
              <a:t>Performance </a:t>
            </a:r>
            <a:r>
              <a:rPr lang="en-US" dirty="0"/>
              <a:t>Tuning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54"/>
            <a:ext cx="7726680" cy="5279945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Dave Valentine</a:t>
            </a:r>
          </a:p>
          <a:p>
            <a:pPr marL="406908" indent="-342900">
              <a:buFont typeface="Arial" panose="020B0604020202020204" pitchFamily="34" charset="0"/>
              <a:buChar char="•"/>
            </a:pPr>
            <a:r>
              <a:rPr lang="en-US" dirty="0" smtClean="0"/>
              <a:t>@</a:t>
            </a:r>
            <a:r>
              <a:rPr lang="en-US" dirty="0" err="1"/>
              <a:t>ingeniousSQL</a:t>
            </a:r>
            <a:endParaRPr lang="en-US" dirty="0"/>
          </a:p>
          <a:p>
            <a:pPr marL="406908" indent="-342900">
              <a:buFont typeface="Arial" panose="020B0604020202020204" pitchFamily="34" charset="0"/>
              <a:buChar char="•"/>
            </a:pPr>
            <a:r>
              <a:rPr lang="en-US" dirty="0"/>
              <a:t> ingeniousSQL.com</a:t>
            </a:r>
          </a:p>
          <a:p>
            <a:pPr marL="406908" indent="-342900">
              <a:buFont typeface="Arial" panose="020B0604020202020204" pitchFamily="34" charset="0"/>
              <a:buChar char="•"/>
            </a:pPr>
            <a:r>
              <a:rPr lang="en-US" dirty="0"/>
              <a:t> linkedin.com/in/</a:t>
            </a:r>
            <a:r>
              <a:rPr lang="en-US" dirty="0" err="1"/>
              <a:t>ingenioussql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Dave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54"/>
            <a:ext cx="7726680" cy="482274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MCP</a:t>
            </a:r>
          </a:p>
          <a:p>
            <a:r>
              <a:rPr lang="en-US" dirty="0">
                <a:latin typeface="Calibri" panose="020F0502020204030204" pitchFamily="34" charset="0"/>
              </a:rPr>
              <a:t>MCSA: SQL Server 2012</a:t>
            </a:r>
          </a:p>
          <a:p>
            <a:r>
              <a:rPr lang="en-US" dirty="0">
                <a:latin typeface="Calibri" panose="020F0502020204030204" pitchFamily="34" charset="0"/>
              </a:rPr>
              <a:t>Database </a:t>
            </a:r>
            <a:r>
              <a:rPr lang="en-US" dirty="0" smtClean="0">
                <a:latin typeface="Calibri" panose="020F0502020204030204" pitchFamily="34" charset="0"/>
              </a:rPr>
              <a:t>Architect / Database Developer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Adjunct </a:t>
            </a:r>
            <a:r>
              <a:rPr lang="en-US" dirty="0" smtClean="0">
                <a:latin typeface="Calibri" panose="020F0502020204030204" pitchFamily="34" charset="0"/>
              </a:rPr>
              <a:t>Professor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@</a:t>
            </a:r>
            <a:r>
              <a:rPr lang="en-US" dirty="0" err="1">
                <a:latin typeface="Calibri" panose="020F0502020204030204" pitchFamily="34" charset="0"/>
              </a:rPr>
              <a:t>IngeniousSQL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dkValz@comcast.net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IngeniousSQL.com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en-US" dirty="0" smtClean="0"/>
              <a:t>Joining tables to single result set</a:t>
            </a:r>
          </a:p>
          <a:p>
            <a:pPr marL="64008" indent="0">
              <a:buNone/>
            </a:pPr>
            <a:r>
              <a:rPr lang="en-US" dirty="0" smtClean="0"/>
              <a:t>Found in the FROM section of a query</a:t>
            </a:r>
          </a:p>
          <a:p>
            <a:pPr marL="64008" indent="0">
              <a:buNone/>
            </a:pPr>
            <a:r>
              <a:rPr lang="en-US" dirty="0" smtClean="0"/>
              <a:t>Types</a:t>
            </a:r>
          </a:p>
          <a:p>
            <a:r>
              <a:rPr lang="en-US" dirty="0" smtClean="0"/>
              <a:t>INNER</a:t>
            </a:r>
          </a:p>
          <a:p>
            <a:r>
              <a:rPr lang="en-US" dirty="0" smtClean="0"/>
              <a:t>LEFT</a:t>
            </a:r>
          </a:p>
          <a:p>
            <a:r>
              <a:rPr lang="en-US" dirty="0" smtClean="0"/>
              <a:t>RIGHT</a:t>
            </a:r>
          </a:p>
          <a:p>
            <a:r>
              <a:rPr lang="en-US" dirty="0" smtClean="0"/>
              <a:t>CROSS</a:t>
            </a:r>
          </a:p>
          <a:p>
            <a:r>
              <a:rPr lang="en-US" dirty="0" smtClean="0"/>
              <a:t>FULL</a:t>
            </a:r>
          </a:p>
          <a:p>
            <a:pPr marL="6400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2971800"/>
            <a:ext cx="640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0">
              <a:buNone/>
            </a:pPr>
            <a:r>
              <a:rPr lang="en-US" sz="1400" dirty="0">
                <a:solidFill>
                  <a:srgbClr val="F58427"/>
                </a:solidFill>
              </a:rPr>
              <a:t>Basic JOIN </a:t>
            </a:r>
            <a:r>
              <a:rPr lang="en-US" sz="1400" dirty="0" smtClean="0">
                <a:solidFill>
                  <a:srgbClr val="F58427"/>
                </a:solidFill>
              </a:rPr>
              <a:t>Syntax:</a:t>
            </a:r>
          </a:p>
          <a:p>
            <a:pPr marL="64008" indent="0">
              <a:buNone/>
            </a:pPr>
            <a:endParaRPr lang="en-US" sz="1400" dirty="0">
              <a:solidFill>
                <a:srgbClr val="F58427"/>
              </a:solidFill>
            </a:endParaRPr>
          </a:p>
          <a:p>
            <a:pPr marL="64008" indent="0">
              <a:buNone/>
            </a:pPr>
            <a: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Col1, Col2</a:t>
            </a:r>
            <a:b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TableName1 tn1</a:t>
            </a:r>
            <a:b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INNER JOIN TableName2 tn2 ON tn1.Col1 = tn2.Col1</a:t>
            </a:r>
            <a:br>
              <a:rPr lang="en-US" sz="1400" b="1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Col3 = [</a:t>
            </a:r>
            <a:r>
              <a:rPr lang="en-US" sz="1400" dirty="0" err="1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SomeValue</a:t>
            </a:r>
            <a: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Col1, Col2</a:t>
            </a:r>
            <a:endParaRPr lang="en-US" sz="1400" dirty="0">
              <a:solidFill>
                <a:srgbClr val="F584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F58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1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386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400" dirty="0" smtClean="0"/>
              <a:t>Matches and returns all rows between two tables</a:t>
            </a:r>
          </a:p>
          <a:p>
            <a:pPr marL="64008" indent="0">
              <a:buNone/>
            </a:pPr>
            <a:r>
              <a:rPr lang="en-US" sz="2400" dirty="0" smtClean="0"/>
              <a:t>	INNER JOIN / JOIN</a:t>
            </a:r>
          </a:p>
          <a:p>
            <a:pPr marL="64008" indent="0">
              <a:buNone/>
            </a:pPr>
            <a:r>
              <a:rPr lang="en-US" sz="2400" dirty="0" smtClean="0"/>
              <a:t>Typically based on Primary and Foreign Key relationships</a:t>
            </a:r>
          </a:p>
          <a:p>
            <a:pPr marL="64008" indent="0">
              <a:buNone/>
            </a:pPr>
            <a:r>
              <a:rPr lang="en-US" sz="2400" dirty="0" smtClean="0"/>
              <a:t>Most common join</a:t>
            </a:r>
          </a:p>
          <a:p>
            <a:pPr marL="64008" indent="0">
              <a:buNone/>
            </a:pPr>
            <a:r>
              <a:rPr lang="en-US" sz="2400" dirty="0" smtClean="0"/>
              <a:t>Operators</a:t>
            </a:r>
          </a:p>
          <a:p>
            <a:pPr marL="64008" indent="0">
              <a:buNone/>
            </a:pPr>
            <a:r>
              <a:rPr lang="en-US" sz="2400" dirty="0" smtClean="0"/>
              <a:t>Set Theory</a:t>
            </a:r>
          </a:p>
          <a:p>
            <a:pPr marL="64008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047618"/>
            <a:ext cx="3333750" cy="22863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95800" y="3276600"/>
            <a:ext cx="1366837" cy="473733"/>
            <a:chOff x="4219575" y="3147998"/>
            <a:chExt cx="1366837" cy="473733"/>
          </a:xfrm>
        </p:grpSpPr>
        <p:sp>
          <p:nvSpPr>
            <p:cNvPr id="4" name="Right Bracket 3"/>
            <p:cNvSpPr/>
            <p:nvPr/>
          </p:nvSpPr>
          <p:spPr>
            <a:xfrm rot="16200000">
              <a:off x="4724400" y="3276600"/>
              <a:ext cx="228600" cy="228600"/>
            </a:xfrm>
            <a:prstGeom prst="rightBracket">
              <a:avLst>
                <a:gd name="adj" fmla="val 50000"/>
              </a:avLst>
            </a:prstGeom>
            <a:ln w="28575">
              <a:solidFill>
                <a:srgbClr val="F584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19575" y="3160066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58427"/>
                  </a:solidFill>
                </a:rPr>
                <a:t>A</a:t>
              </a:r>
              <a:endParaRPr lang="en-US" sz="2400" dirty="0">
                <a:solidFill>
                  <a:srgbClr val="F58427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81587" y="3147998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58427"/>
                  </a:solidFill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99017" y="3724167"/>
            <a:ext cx="266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58427"/>
                </a:solidFill>
              </a:rPr>
              <a:t>A = {1,2,3,4,5,6}</a:t>
            </a:r>
            <a:endParaRPr lang="en-US" sz="2400" dirty="0">
              <a:solidFill>
                <a:srgbClr val="F5842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2234" y="4107750"/>
            <a:ext cx="296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58427"/>
                </a:solidFill>
              </a:rPr>
              <a:t>B</a:t>
            </a:r>
            <a:r>
              <a:rPr lang="en-US" sz="2400" dirty="0">
                <a:solidFill>
                  <a:srgbClr val="F58427"/>
                </a:solidFill>
              </a:rPr>
              <a:t> = </a:t>
            </a:r>
            <a:r>
              <a:rPr lang="en-US" sz="2400" dirty="0" smtClean="0">
                <a:solidFill>
                  <a:srgbClr val="F58427"/>
                </a:solidFill>
              </a:rPr>
              <a:t>{4,5,6,7,8,9}</a:t>
            </a:r>
            <a:endParaRPr lang="en-US" sz="2400" dirty="0">
              <a:solidFill>
                <a:srgbClr val="F58427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95800" y="4555317"/>
            <a:ext cx="1366837" cy="473733"/>
            <a:chOff x="4219575" y="3147998"/>
            <a:chExt cx="1366837" cy="473733"/>
          </a:xfrm>
        </p:grpSpPr>
        <p:sp>
          <p:nvSpPr>
            <p:cNvPr id="14" name="Right Bracket 13"/>
            <p:cNvSpPr/>
            <p:nvPr/>
          </p:nvSpPr>
          <p:spPr>
            <a:xfrm rot="16200000">
              <a:off x="4724400" y="3276600"/>
              <a:ext cx="228600" cy="228600"/>
            </a:xfrm>
            <a:prstGeom prst="rightBracket">
              <a:avLst>
                <a:gd name="adj" fmla="val 50000"/>
              </a:avLst>
            </a:prstGeom>
            <a:ln w="28575">
              <a:solidFill>
                <a:srgbClr val="F584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19575" y="3160066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58427"/>
                  </a:solidFill>
                </a:rPr>
                <a:t>A</a:t>
              </a:r>
              <a:endParaRPr lang="en-US" sz="2400" dirty="0">
                <a:solidFill>
                  <a:srgbClr val="F58427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81587" y="3147998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58427"/>
                  </a:solidFill>
                </a:rPr>
                <a:t>B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65314" y="4548586"/>
            <a:ext cx="296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58427"/>
                </a:solidFill>
              </a:rPr>
              <a:t>= {4,5,6}</a:t>
            </a:r>
            <a:endParaRPr lang="en-US" sz="2400" dirty="0">
              <a:solidFill>
                <a:srgbClr val="F58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</a:t>
            </a:r>
            <a:r>
              <a:rPr lang="en-US" dirty="0" smtClean="0"/>
              <a:t>&amp; </a:t>
            </a:r>
            <a:r>
              <a:rPr lang="en-US" dirty="0"/>
              <a:t>RIGHT </a:t>
            </a:r>
            <a:r>
              <a:rPr lang="en-US" dirty="0" smtClean="0"/>
              <a:t>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1800" dirty="0" smtClean="0"/>
              <a:t>LEFT JOIN returns all data from the left table and only records that match from the right table</a:t>
            </a:r>
          </a:p>
          <a:p>
            <a:pPr marL="64008" indent="0">
              <a:buNone/>
            </a:pPr>
            <a:r>
              <a:rPr lang="en-US" sz="1800" dirty="0" smtClean="0"/>
              <a:t>	LEFT JOIN / LEFT OUTER JOIN</a:t>
            </a:r>
          </a:p>
          <a:p>
            <a:pPr marL="64008" indent="0">
              <a:buNone/>
            </a:pPr>
            <a:r>
              <a:rPr lang="en-US" sz="1800" dirty="0" smtClean="0"/>
              <a:t>RIGHT JOIN returns all data from the right table and only records that match from the left table</a:t>
            </a:r>
          </a:p>
          <a:p>
            <a:pPr marL="64008" indent="0">
              <a:buNone/>
            </a:pPr>
            <a:r>
              <a:rPr lang="en-US" sz="1800" dirty="0" smtClean="0"/>
              <a:t>	RIGHT JOIN  / RIGHT OUTER JOIN 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0"/>
            <a:ext cx="3457574" cy="2319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74" y="3871912"/>
            <a:ext cx="3481387" cy="2195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3737" y="4562517"/>
            <a:ext cx="266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58427"/>
                </a:solidFill>
              </a:rPr>
              <a:t>A = {1,2,3,4,5,6}</a:t>
            </a:r>
            <a:endParaRPr lang="en-US" sz="2400" dirty="0">
              <a:solidFill>
                <a:srgbClr val="F5842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954" y="4946100"/>
            <a:ext cx="296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58427"/>
                </a:solidFill>
              </a:rPr>
              <a:t>B</a:t>
            </a:r>
            <a:r>
              <a:rPr lang="en-US" sz="2400" dirty="0">
                <a:solidFill>
                  <a:srgbClr val="F58427"/>
                </a:solidFill>
              </a:rPr>
              <a:t> = </a:t>
            </a:r>
            <a:r>
              <a:rPr lang="en-US" sz="2400" dirty="0" smtClean="0">
                <a:solidFill>
                  <a:srgbClr val="F58427"/>
                </a:solidFill>
              </a:rPr>
              <a:t>{4,5,6,7,8,9}</a:t>
            </a:r>
            <a:endParaRPr lang="en-US" sz="2400" dirty="0">
              <a:solidFill>
                <a:srgbClr val="F5842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5386936"/>
            <a:ext cx="296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58427"/>
                </a:solidFill>
              </a:rPr>
              <a:t>= {</a:t>
            </a:r>
            <a:r>
              <a:rPr lang="en-US" sz="2400" dirty="0">
                <a:solidFill>
                  <a:srgbClr val="F58427"/>
                </a:solidFill>
              </a:rPr>
              <a:t>1,2,3,4,5,6</a:t>
            </a:r>
            <a:r>
              <a:rPr lang="en-US" sz="2400" dirty="0" smtClean="0">
                <a:solidFill>
                  <a:srgbClr val="F58427"/>
                </a:solidFill>
              </a:rPr>
              <a:t>}</a:t>
            </a:r>
            <a:endParaRPr lang="en-US" sz="2400" dirty="0">
              <a:solidFill>
                <a:srgbClr val="F58427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80520" y="4114950"/>
            <a:ext cx="2306080" cy="473733"/>
            <a:chOff x="4780520" y="4114950"/>
            <a:chExt cx="2306080" cy="473733"/>
          </a:xfrm>
        </p:grpSpPr>
        <p:grpSp>
          <p:nvGrpSpPr>
            <p:cNvPr id="6" name="Group 5"/>
            <p:cNvGrpSpPr/>
            <p:nvPr/>
          </p:nvGrpSpPr>
          <p:grpSpPr>
            <a:xfrm>
              <a:off x="4780520" y="4114950"/>
              <a:ext cx="2306080" cy="473733"/>
              <a:chOff x="4219575" y="3147998"/>
              <a:chExt cx="2306080" cy="473733"/>
            </a:xfrm>
          </p:grpSpPr>
          <p:sp>
            <p:nvSpPr>
              <p:cNvPr id="7" name="Right Bracket 6"/>
              <p:cNvSpPr/>
              <p:nvPr/>
            </p:nvSpPr>
            <p:spPr>
              <a:xfrm rot="16200000">
                <a:off x="4724400" y="3276600"/>
                <a:ext cx="228600" cy="228600"/>
              </a:xfrm>
              <a:prstGeom prst="rightBracket">
                <a:avLst>
                  <a:gd name="adj" fmla="val 50000"/>
                </a:avLst>
              </a:prstGeom>
              <a:ln w="28575">
                <a:solidFill>
                  <a:srgbClr val="F584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219575" y="3160066"/>
                <a:ext cx="504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58427"/>
                    </a:solidFill>
                  </a:rPr>
                  <a:t>A</a:t>
                </a:r>
                <a:endParaRPr lang="en-US" sz="2400" dirty="0">
                  <a:solidFill>
                    <a:srgbClr val="F58427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81587" y="3147998"/>
                <a:ext cx="1444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58427"/>
                    </a:solidFill>
                  </a:rPr>
                  <a:t>(B      A)</a:t>
                </a:r>
                <a:endParaRPr lang="en-US" sz="2400" dirty="0">
                  <a:solidFill>
                    <a:srgbClr val="F58427"/>
                  </a:solidFill>
                </a:endParaRPr>
              </a:p>
            </p:txBody>
          </p:sp>
        </p:grpSp>
        <p:sp>
          <p:nvSpPr>
            <p:cNvPr id="17" name="Right Bracket 16"/>
            <p:cNvSpPr/>
            <p:nvPr/>
          </p:nvSpPr>
          <p:spPr>
            <a:xfrm rot="5400000">
              <a:off x="6172200" y="4246162"/>
              <a:ext cx="228600" cy="228600"/>
            </a:xfrm>
            <a:prstGeom prst="rightBracket">
              <a:avLst>
                <a:gd name="adj" fmla="val 50000"/>
              </a:avLst>
            </a:prstGeom>
            <a:ln w="28575">
              <a:solidFill>
                <a:srgbClr val="F584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126137" y="4562517"/>
            <a:ext cx="266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58427"/>
                </a:solidFill>
              </a:rPr>
              <a:t>A = {1,2,3,4,5,6}</a:t>
            </a:r>
            <a:endParaRPr lang="en-US" sz="2400" dirty="0">
              <a:solidFill>
                <a:srgbClr val="F5842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9354" y="4946100"/>
            <a:ext cx="296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58427"/>
                </a:solidFill>
              </a:rPr>
              <a:t>B</a:t>
            </a:r>
            <a:r>
              <a:rPr lang="en-US" sz="2400" dirty="0">
                <a:solidFill>
                  <a:srgbClr val="F58427"/>
                </a:solidFill>
              </a:rPr>
              <a:t> = </a:t>
            </a:r>
            <a:r>
              <a:rPr lang="en-US" sz="2400" dirty="0" smtClean="0">
                <a:solidFill>
                  <a:srgbClr val="F58427"/>
                </a:solidFill>
              </a:rPr>
              <a:t>{4,5,6,7,8,9}</a:t>
            </a:r>
            <a:endParaRPr lang="en-US" sz="2400" dirty="0">
              <a:solidFill>
                <a:srgbClr val="F5842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4234" y="5386936"/>
            <a:ext cx="233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58427"/>
                </a:solidFill>
              </a:rPr>
              <a:t>= {4,5,6,7,8,9}   </a:t>
            </a:r>
            <a:endParaRPr lang="en-US" sz="2400" dirty="0">
              <a:solidFill>
                <a:srgbClr val="F58427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22932" y="4093628"/>
            <a:ext cx="2004370" cy="465523"/>
            <a:chOff x="4880532" y="4093628"/>
            <a:chExt cx="2004370" cy="465523"/>
          </a:xfrm>
        </p:grpSpPr>
        <p:grpSp>
          <p:nvGrpSpPr>
            <p:cNvPr id="28" name="Group 27"/>
            <p:cNvGrpSpPr/>
            <p:nvPr/>
          </p:nvGrpSpPr>
          <p:grpSpPr>
            <a:xfrm>
              <a:off x="4880532" y="4093628"/>
              <a:ext cx="2004370" cy="465523"/>
              <a:chOff x="4319587" y="3126676"/>
              <a:chExt cx="2004370" cy="465523"/>
            </a:xfrm>
          </p:grpSpPr>
          <p:sp>
            <p:nvSpPr>
              <p:cNvPr id="30" name="Right Bracket 29"/>
              <p:cNvSpPr/>
              <p:nvPr/>
            </p:nvSpPr>
            <p:spPr>
              <a:xfrm rot="16200000">
                <a:off x="5535055" y="3243209"/>
                <a:ext cx="228600" cy="228600"/>
              </a:xfrm>
              <a:prstGeom prst="rightBracket">
                <a:avLst>
                  <a:gd name="adj" fmla="val 50000"/>
                </a:avLst>
              </a:prstGeom>
              <a:ln w="28575">
                <a:solidFill>
                  <a:srgbClr val="F584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819132" y="3126676"/>
                <a:ext cx="504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58427"/>
                    </a:solidFill>
                  </a:rPr>
                  <a:t>B</a:t>
                </a:r>
                <a:r>
                  <a:rPr lang="en-US" sz="2400" dirty="0" smtClean="0">
                    <a:solidFill>
                      <a:srgbClr val="F58427"/>
                    </a:solidFill>
                  </a:rPr>
                  <a:t> </a:t>
                </a:r>
                <a:endParaRPr lang="en-US" sz="2400" dirty="0">
                  <a:solidFill>
                    <a:srgbClr val="F58427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19587" y="3130534"/>
                <a:ext cx="12154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58427"/>
                    </a:solidFill>
                  </a:rPr>
                  <a:t>(A     B)</a:t>
                </a:r>
                <a:endParaRPr lang="en-US" sz="2400" dirty="0">
                  <a:solidFill>
                    <a:srgbClr val="F58427"/>
                  </a:solidFill>
                </a:endParaRPr>
              </a:p>
            </p:txBody>
          </p:sp>
        </p:grpSp>
        <p:sp>
          <p:nvSpPr>
            <p:cNvPr id="29" name="Right Bracket 28"/>
            <p:cNvSpPr/>
            <p:nvPr/>
          </p:nvSpPr>
          <p:spPr>
            <a:xfrm rot="5400000">
              <a:off x="5369044" y="4193032"/>
              <a:ext cx="228600" cy="228600"/>
            </a:xfrm>
            <a:prstGeom prst="rightBracket">
              <a:avLst>
                <a:gd name="adj" fmla="val 50000"/>
              </a:avLst>
            </a:prstGeom>
            <a:ln w="28575">
              <a:solidFill>
                <a:srgbClr val="F584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08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6" grpId="0"/>
      <p:bldP spid="16" grpId="1"/>
      <p:bldP spid="20" grpId="0"/>
      <p:bldP spid="21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and Cross 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000" dirty="0" smtClean="0"/>
              <a:t>FULL OUTER JOIN returns all data that matches between the tables and also the data that does not match either side</a:t>
            </a:r>
          </a:p>
          <a:p>
            <a:pPr marL="64008" indent="0">
              <a:buNone/>
            </a:pPr>
            <a:r>
              <a:rPr lang="en-US" sz="2000" dirty="0" smtClean="0"/>
              <a:t>FULL JOIN / FULL OUTER JOIN</a:t>
            </a:r>
          </a:p>
          <a:p>
            <a:pPr marL="64008" indent="0">
              <a:buNone/>
            </a:pPr>
            <a:r>
              <a:rPr lang="en-US" sz="2000" dirty="0" smtClean="0"/>
              <a:t>CROSS JOIN returns all data from unrelated tables and produces a Cartesian Product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945488"/>
            <a:ext cx="3505200" cy="21505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95600" y="4038600"/>
            <a:ext cx="1366837" cy="473733"/>
            <a:chOff x="4219575" y="3147998"/>
            <a:chExt cx="1366837" cy="473733"/>
          </a:xfrm>
        </p:grpSpPr>
        <p:sp>
          <p:nvSpPr>
            <p:cNvPr id="6" name="Right Bracket 5"/>
            <p:cNvSpPr/>
            <p:nvPr/>
          </p:nvSpPr>
          <p:spPr>
            <a:xfrm rot="5400000">
              <a:off x="4724400" y="3276600"/>
              <a:ext cx="228600" cy="228600"/>
            </a:xfrm>
            <a:prstGeom prst="rightBracket">
              <a:avLst>
                <a:gd name="adj" fmla="val 43244"/>
              </a:avLst>
            </a:prstGeom>
            <a:ln w="28575">
              <a:solidFill>
                <a:srgbClr val="F584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19575" y="3160066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58427"/>
                  </a:solidFill>
                </a:rPr>
                <a:t>A</a:t>
              </a:r>
              <a:endParaRPr lang="en-US" sz="2400" dirty="0">
                <a:solidFill>
                  <a:srgbClr val="F58427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81587" y="3147998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58427"/>
                  </a:solidFill>
                </a:rPr>
                <a:t>B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98817" y="4486167"/>
            <a:ext cx="266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58427"/>
                </a:solidFill>
              </a:rPr>
              <a:t>A = {1,2,3,4,5,6}</a:t>
            </a:r>
            <a:endParaRPr lang="en-US" sz="2400" dirty="0">
              <a:solidFill>
                <a:srgbClr val="F5842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2034" y="4869750"/>
            <a:ext cx="296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58427"/>
                </a:solidFill>
              </a:rPr>
              <a:t>B</a:t>
            </a:r>
            <a:r>
              <a:rPr lang="en-US" sz="2400" dirty="0">
                <a:solidFill>
                  <a:srgbClr val="F58427"/>
                </a:solidFill>
              </a:rPr>
              <a:t> = </a:t>
            </a:r>
            <a:r>
              <a:rPr lang="en-US" sz="2400" dirty="0" smtClean="0">
                <a:solidFill>
                  <a:srgbClr val="F58427"/>
                </a:solidFill>
              </a:rPr>
              <a:t>{4,5,6,7,8,9}</a:t>
            </a:r>
            <a:endParaRPr lang="en-US" sz="2400" dirty="0">
              <a:solidFill>
                <a:srgbClr val="F5842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95600" y="5317317"/>
            <a:ext cx="1366837" cy="473733"/>
            <a:chOff x="4219575" y="3147998"/>
            <a:chExt cx="1366837" cy="473733"/>
          </a:xfrm>
        </p:grpSpPr>
        <p:sp>
          <p:nvSpPr>
            <p:cNvPr id="12" name="Right Bracket 11"/>
            <p:cNvSpPr/>
            <p:nvPr/>
          </p:nvSpPr>
          <p:spPr>
            <a:xfrm rot="5400000">
              <a:off x="4724400" y="3276600"/>
              <a:ext cx="228600" cy="228600"/>
            </a:xfrm>
            <a:prstGeom prst="rightBracket">
              <a:avLst>
                <a:gd name="adj" fmla="val 40766"/>
              </a:avLst>
            </a:prstGeom>
            <a:ln w="28575">
              <a:solidFill>
                <a:srgbClr val="F584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9575" y="3160066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58427"/>
                  </a:solidFill>
                </a:rPr>
                <a:t>A</a:t>
              </a:r>
              <a:endParaRPr lang="en-US" sz="2400" dirty="0">
                <a:solidFill>
                  <a:srgbClr val="F58427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81587" y="3147998"/>
              <a:ext cx="504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58427"/>
                  </a:solidFill>
                </a:rPr>
                <a:t>B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65114" y="5310586"/>
            <a:ext cx="296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58427"/>
                </a:solidFill>
              </a:rPr>
              <a:t>= {1,2,3,4,5,6,7,8,9}</a:t>
            </a:r>
            <a:endParaRPr lang="en-US" sz="2400" dirty="0">
              <a:solidFill>
                <a:srgbClr val="F58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1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Product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528536"/>
              </p:ext>
            </p:extLst>
          </p:nvPr>
        </p:nvGraphicFramePr>
        <p:xfrm>
          <a:off x="685800" y="1295400"/>
          <a:ext cx="17653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10795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Jordan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Alexis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Daniel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Benjamin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92536"/>
              </p:ext>
            </p:extLst>
          </p:nvPr>
        </p:nvGraphicFramePr>
        <p:xfrm>
          <a:off x="685800" y="2362200"/>
          <a:ext cx="17653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10795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Football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Softball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 Sports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Baseball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Bowling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58663"/>
              </p:ext>
            </p:extLst>
          </p:nvPr>
        </p:nvGraphicFramePr>
        <p:xfrm>
          <a:off x="3079750" y="1295400"/>
          <a:ext cx="29845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11557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Jordan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Football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Jordan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Softball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Jordan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All Sports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Jordan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Baseball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Jordan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Bowling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802360"/>
              </p:ext>
            </p:extLst>
          </p:nvPr>
        </p:nvGraphicFramePr>
        <p:xfrm>
          <a:off x="3079750" y="2247900"/>
          <a:ext cx="29845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11557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Alexis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Football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Alexis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Softball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Alexis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 Sports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Alexis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Baseball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Alexis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Bowling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74006"/>
              </p:ext>
            </p:extLst>
          </p:nvPr>
        </p:nvGraphicFramePr>
        <p:xfrm>
          <a:off x="3079750" y="3200400"/>
          <a:ext cx="29845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11557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Football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Softball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 Sports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Baseball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Bowling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51488"/>
              </p:ext>
            </p:extLst>
          </p:nvPr>
        </p:nvGraphicFramePr>
        <p:xfrm>
          <a:off x="3079750" y="4152900"/>
          <a:ext cx="29845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11557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Daniel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Football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Daniel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Softball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Daniel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All Sports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Daniel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Baseball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Daniel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Bowling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9589"/>
              </p:ext>
            </p:extLst>
          </p:nvPr>
        </p:nvGraphicFramePr>
        <p:xfrm>
          <a:off x="3079750" y="5105400"/>
          <a:ext cx="29845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11557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Benjamin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Football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Benjamin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Softball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Benjamin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 Sports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Benjamin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Baseball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Benjamin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Bowling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63850" y="2017862"/>
            <a:ext cx="5213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0">
              <a:buNone/>
            </a:pPr>
            <a:r>
              <a:rPr lang="en-US" sz="1400" dirty="0">
                <a:solidFill>
                  <a:srgbClr val="F58427"/>
                </a:solidFill>
              </a:rPr>
              <a:t>Basic </a:t>
            </a:r>
            <a:r>
              <a:rPr lang="en-US" sz="1400" dirty="0" smtClean="0">
                <a:solidFill>
                  <a:srgbClr val="F58427"/>
                </a:solidFill>
              </a:rPr>
              <a:t>CROSS JOIN Syntax:</a:t>
            </a:r>
          </a:p>
          <a:p>
            <a:pPr marL="64008" indent="0">
              <a:buNone/>
            </a:pPr>
            <a:endParaRPr lang="en-US" sz="1400" dirty="0">
              <a:solidFill>
                <a:srgbClr val="F58427"/>
              </a:solidFill>
            </a:endParaRPr>
          </a:p>
          <a:p>
            <a:pPr marL="64008" indent="0">
              <a:buNone/>
            </a:pPr>
            <a: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 err="1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PersonID</a:t>
            </a:r>
            <a: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FistName</a:t>
            </a:r>
            <a: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SportID</a:t>
            </a:r>
            <a: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SportName</a:t>
            </a:r>
            <a: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Person P</a:t>
            </a:r>
            <a:br>
              <a:rPr lang="en-US" sz="1400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CROSS JOIN Sports s</a:t>
            </a:r>
            <a:br>
              <a:rPr lang="en-US" sz="1400" b="1" dirty="0" smtClean="0">
                <a:solidFill>
                  <a:srgbClr val="F584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solidFill>
                <a:srgbClr val="F58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5181600" cy="799306"/>
          </a:xfrm>
        </p:spPr>
        <p:txBody>
          <a:bodyPr/>
          <a:lstStyle/>
          <a:p>
            <a:r>
              <a:rPr lang="en-US" dirty="0" smtClean="0"/>
              <a:t>Numerical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en-US" dirty="0"/>
              <a:t>Built </a:t>
            </a:r>
            <a:r>
              <a:rPr lang="en-US" dirty="0" smtClean="0"/>
              <a:t>in functionality </a:t>
            </a:r>
            <a:r>
              <a:rPr lang="en-US" dirty="0"/>
              <a:t>that </a:t>
            </a:r>
            <a:r>
              <a:rPr lang="en-US" dirty="0" smtClean="0"/>
              <a:t>aggregates numerical columns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Popular SQL Server </a:t>
            </a:r>
            <a:r>
              <a:rPr lang="en-US" dirty="0" smtClean="0"/>
              <a:t>Numerical Functions</a:t>
            </a:r>
          </a:p>
          <a:p>
            <a:r>
              <a:rPr lang="en-US" dirty="0" smtClean="0"/>
              <a:t>ABS</a:t>
            </a:r>
            <a:r>
              <a:rPr lang="en-US" dirty="0"/>
              <a:t>	</a:t>
            </a:r>
            <a:r>
              <a:rPr lang="en-US" dirty="0" smtClean="0"/>
              <a:t>	Returns </a:t>
            </a:r>
            <a:r>
              <a:rPr lang="en-US" dirty="0"/>
              <a:t>the absolute value of a number</a:t>
            </a:r>
          </a:p>
          <a:p>
            <a:r>
              <a:rPr lang="en-US" dirty="0"/>
              <a:t>AVG	</a:t>
            </a:r>
            <a:r>
              <a:rPr lang="en-US" dirty="0" smtClean="0"/>
              <a:t>	Returns </a:t>
            </a:r>
            <a:r>
              <a:rPr lang="en-US" dirty="0"/>
              <a:t>the average value of an expression</a:t>
            </a:r>
          </a:p>
          <a:p>
            <a:r>
              <a:rPr lang="en-US" dirty="0"/>
              <a:t>COUNT	Returns the number of records returned by a select query</a:t>
            </a:r>
          </a:p>
          <a:p>
            <a:r>
              <a:rPr lang="en-US" dirty="0"/>
              <a:t>MAX	</a:t>
            </a:r>
            <a:r>
              <a:rPr lang="en-US" dirty="0" smtClean="0"/>
              <a:t>	Returns </a:t>
            </a:r>
            <a:r>
              <a:rPr lang="en-US" dirty="0"/>
              <a:t>the maximum value in a set of values</a:t>
            </a:r>
          </a:p>
          <a:p>
            <a:r>
              <a:rPr lang="en-US" dirty="0"/>
              <a:t>MIN	</a:t>
            </a:r>
            <a:r>
              <a:rPr lang="en-US" dirty="0" smtClean="0"/>
              <a:t>	Returns </a:t>
            </a:r>
            <a:r>
              <a:rPr lang="en-US" dirty="0"/>
              <a:t>the minimum value in a set of values</a:t>
            </a:r>
          </a:p>
          <a:p>
            <a:r>
              <a:rPr lang="en-US" dirty="0"/>
              <a:t>POWER	Returns the value of a number raised to the power of another number</a:t>
            </a:r>
          </a:p>
          <a:p>
            <a:r>
              <a:rPr lang="en-US" dirty="0"/>
              <a:t>ROUND	Rounds a number to a specified number of decimal places</a:t>
            </a:r>
          </a:p>
          <a:p>
            <a:r>
              <a:rPr lang="en-US" dirty="0"/>
              <a:t>SQRT	Returns the square root of a number</a:t>
            </a:r>
          </a:p>
          <a:p>
            <a:r>
              <a:rPr lang="en-US" dirty="0"/>
              <a:t>SQUARE	Returns the square of a number</a:t>
            </a:r>
          </a:p>
          <a:p>
            <a:r>
              <a:rPr lang="en-US" dirty="0" smtClean="0"/>
              <a:t>SUM		Calculates </a:t>
            </a:r>
            <a:r>
              <a:rPr lang="en-US" dirty="0"/>
              <a:t>the sum of a set of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167107_Project status report_RVA_v3.potx" id="{4F81F982-6C51-4092-B8D8-4B9E627EB026}" vid="{408BF7D7-5259-4FB8-AB61-68B3FB5EAB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B47EFB-BDBB-4CE5-A848-1507BE3B7989}">
  <ds:schemaRefs>
    <ds:schemaRef ds:uri="http://purl.org/dc/dcmitype/"/>
    <ds:schemaRef ds:uri="16c05727-aa75-4e4a-9b5f-8a80a1165891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AD0D4C-03C4-489C-932A-66E2D74FA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C31EBE-A492-4CE5-9650-1E2C8FDDD7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TF10167107</Template>
  <TotalTime>0</TotalTime>
  <Words>1630</Words>
  <Application>Microsoft Office PowerPoint</Application>
  <PresentationFormat>On-screen Show (4:3)</PresentationFormat>
  <Paragraphs>1024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Consolas</vt:lpstr>
      <vt:lpstr>Courier New</vt:lpstr>
      <vt:lpstr>Segoe UI</vt:lpstr>
      <vt:lpstr>Wingdings 2</vt:lpstr>
      <vt:lpstr>Verve</vt:lpstr>
      <vt:lpstr>Intermediate Query Structure and Development</vt:lpstr>
      <vt:lpstr>Agenda</vt:lpstr>
      <vt:lpstr>About Dave</vt:lpstr>
      <vt:lpstr>Table Joins</vt:lpstr>
      <vt:lpstr>INNER JOIN</vt:lpstr>
      <vt:lpstr>LEFT &amp; RIGHT JOIN</vt:lpstr>
      <vt:lpstr>Full and Cross Joins</vt:lpstr>
      <vt:lpstr>Cartesian Product</vt:lpstr>
      <vt:lpstr>Numerical Functions</vt:lpstr>
      <vt:lpstr>PowerPoint Presentation</vt:lpstr>
      <vt:lpstr>GROUP BY</vt:lpstr>
      <vt:lpstr>SQL Window Functions</vt:lpstr>
      <vt:lpstr>SQL Window Functions</vt:lpstr>
      <vt:lpstr>SQL Window Functions</vt:lpstr>
      <vt:lpstr>SQL Window Functions</vt:lpstr>
      <vt:lpstr>SQL Window Functions</vt:lpstr>
      <vt:lpstr>SQL Window Functions</vt:lpstr>
      <vt:lpstr>PIVOT</vt:lpstr>
      <vt:lpstr>PIVOT Example</vt:lpstr>
      <vt:lpstr>Common Table Expressions</vt:lpstr>
      <vt:lpstr>Common Table Expressions</vt:lpstr>
      <vt:lpstr>Common Table Expressions</vt:lpstr>
      <vt:lpstr>Table Variables</vt:lpstr>
      <vt:lpstr>Temp Tables</vt:lpstr>
      <vt:lpstr>Temp Tables vs Table Variables</vt:lpstr>
      <vt:lpstr>Summary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2019-08-14T00:10:41Z</dcterms:created>
  <dcterms:modified xsi:type="dcterms:W3CDTF">2019-08-22T00:18:10Z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