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8"/>
  </p:notesMasterIdLst>
  <p:handoutMasterIdLst>
    <p:handoutMasterId r:id="rId29"/>
  </p:handoutMasterIdLst>
  <p:sldIdLst>
    <p:sldId id="256" r:id="rId5"/>
    <p:sldId id="274" r:id="rId6"/>
    <p:sldId id="275" r:id="rId7"/>
    <p:sldId id="257" r:id="rId8"/>
    <p:sldId id="293" r:id="rId9"/>
    <p:sldId id="305" r:id="rId10"/>
    <p:sldId id="306" r:id="rId11"/>
    <p:sldId id="291" r:id="rId12"/>
    <p:sldId id="292" r:id="rId13"/>
    <p:sldId id="295" r:id="rId14"/>
    <p:sldId id="307" r:id="rId15"/>
    <p:sldId id="301" r:id="rId16"/>
    <p:sldId id="308" r:id="rId17"/>
    <p:sldId id="309" r:id="rId18"/>
    <p:sldId id="300" r:id="rId19"/>
    <p:sldId id="294" r:id="rId20"/>
    <p:sldId id="299" r:id="rId21"/>
    <p:sldId id="298" r:id="rId22"/>
    <p:sldId id="304" r:id="rId23"/>
    <p:sldId id="303" r:id="rId24"/>
    <p:sldId id="302" r:id="rId25"/>
    <p:sldId id="290"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427"/>
    <a:srgbClr val="024674"/>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p:cViewPr>
        <p:scale>
          <a:sx n="100" d="100"/>
          <a:sy n="100" d="100"/>
        </p:scale>
        <p:origin x="1392" y="450"/>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43DAE18-FF53-43C8-B129-B2254E0CD3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A84C594C-BB62-4D1A-AA15-460CAB0268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AB0719-0C0B-4FCD-8C42-A758D216E1BD}" type="datetimeFigureOut">
              <a:rPr lang="en-US" smtClean="0"/>
              <a:t>8/21/2019</a:t>
            </a:fld>
            <a:endParaRPr lang="en-US" dirty="0"/>
          </a:p>
        </p:txBody>
      </p:sp>
      <p:sp>
        <p:nvSpPr>
          <p:cNvPr id="4" name="Footer Placeholder 3">
            <a:extLst>
              <a:ext uri="{FF2B5EF4-FFF2-40B4-BE49-F238E27FC236}">
                <a16:creationId xmlns="" xmlns:a16="http://schemas.microsoft.com/office/drawing/2014/main" id="{377CD9E3-2F3C-4226-A22C-6BC586ACB3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257FA062-CF80-4049-B333-6A99FEE14B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DC2621-7037-4E35-B549-8255C904F675}" type="slidenum">
              <a:rPr lang="en-US" smtClean="0"/>
              <a:t>‹#›</a:t>
            </a:fld>
            <a:endParaRPr lang="en-US" dirty="0"/>
          </a:p>
        </p:txBody>
      </p:sp>
    </p:spTree>
    <p:extLst>
      <p:ext uri="{BB962C8B-B14F-4D97-AF65-F5344CB8AC3E}">
        <p14:creationId xmlns:p14="http://schemas.microsoft.com/office/powerpoint/2010/main" val="3664887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925A17EF-115B-4BB9-BF42-426DFD9E898A}" type="datetimeFigureOut">
              <a:rPr lang="en-US" smtClean="0"/>
              <a:pPr/>
              <a:t>8/21/2019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7C4E7652-46AF-4259-BAE2-54978EA077CD}" type="slidenum">
              <a:rPr lang="en-US" smtClean="0"/>
              <a:pPr/>
              <a:t>‹#›</a:t>
            </a:fld>
            <a:endParaRPr lang="en-US" dirty="0"/>
          </a:p>
        </p:txBody>
      </p:sp>
    </p:spTree>
    <p:extLst>
      <p:ext uri="{BB962C8B-B14F-4D97-AF65-F5344CB8AC3E}">
        <p14:creationId xmlns:p14="http://schemas.microsoft.com/office/powerpoint/2010/main" val="2444255358"/>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E770D99E-2869-438B-B483-1F6CCD5437EE}"/>
              </a:ext>
            </a:extLst>
          </p:cNvPr>
          <p:cNvGrpSpPr/>
          <p:nvPr userDrawn="1"/>
        </p:nvGrpSpPr>
        <p:grpSpPr>
          <a:xfrm>
            <a:off x="457200" y="-10825"/>
            <a:ext cx="8686801" cy="3522243"/>
            <a:chOff x="457200" y="-10825"/>
            <a:chExt cx="8686801" cy="3522243"/>
          </a:xfrm>
        </p:grpSpPr>
        <p:pic>
          <p:nvPicPr>
            <p:cNvPr id="11" name="Graphic 10">
              <a:extLst>
                <a:ext uri="{FF2B5EF4-FFF2-40B4-BE49-F238E27FC236}">
                  <a16:creationId xmlns="" xmlns:a16="http://schemas.microsoft.com/office/drawing/2014/main" id="{F66236F9-EA1F-4D2A-84DE-EC04F9972C4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57200" y="-10825"/>
              <a:ext cx="3429000" cy="3181546"/>
            </a:xfrm>
            <a:prstGeom prst="rect">
              <a:avLst/>
            </a:prstGeom>
          </p:spPr>
        </p:pic>
        <p:pic>
          <p:nvPicPr>
            <p:cNvPr id="12" name="Graphic 11">
              <a:extLst>
                <a:ext uri="{FF2B5EF4-FFF2-40B4-BE49-F238E27FC236}">
                  <a16:creationId xmlns="" xmlns:a16="http://schemas.microsoft.com/office/drawing/2014/main" id="{32A12C4E-53AE-4900-9783-F61905440830}"/>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295401" y="-10825"/>
              <a:ext cx="7848600" cy="3522243"/>
            </a:xfrm>
            <a:prstGeom prst="rect">
              <a:avLst/>
            </a:prstGeom>
          </p:spPr>
        </p:pic>
        <p:pic>
          <p:nvPicPr>
            <p:cNvPr id="13" name="Graphic 12">
              <a:extLst>
                <a:ext uri="{FF2B5EF4-FFF2-40B4-BE49-F238E27FC236}">
                  <a16:creationId xmlns="" xmlns:a16="http://schemas.microsoft.com/office/drawing/2014/main" id="{A14E049B-6FD4-487E-927B-506983629A35}"/>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2831825" y="2232482"/>
              <a:ext cx="1282976" cy="1108588"/>
            </a:xfrm>
            <a:prstGeom prst="rect">
              <a:avLst/>
            </a:prstGeom>
          </p:spPr>
        </p:pic>
      </p:grpSp>
      <p:sp>
        <p:nvSpPr>
          <p:cNvPr id="8" name="Title 7"/>
          <p:cNvSpPr>
            <a:spLocks noGrp="1"/>
          </p:cNvSpPr>
          <p:nvPr>
            <p:ph type="ctrTitle"/>
          </p:nvPr>
        </p:nvSpPr>
        <p:spPr>
          <a:xfrm>
            <a:off x="3276600" y="1213332"/>
            <a:ext cx="5326856" cy="1425577"/>
          </a:xfrm>
        </p:spPr>
        <p:txBody>
          <a:bodyPr anchor="b"/>
          <a:lstStyle>
            <a:lvl1pPr algn="r">
              <a:defRPr sz="4500" b="1">
                <a:solidFill>
                  <a:srgbClr val="024674"/>
                </a:solidFil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4724400" y="3849666"/>
            <a:ext cx="3879056" cy="1234575"/>
          </a:xfrm>
          <a:noFill/>
        </p:spPr>
        <p:txBody>
          <a:bodyPr/>
          <a:lstStyle>
            <a:lvl1pPr marL="0" marR="36576" indent="0" algn="l">
              <a:spcBef>
                <a:spcPts val="0"/>
              </a:spcBef>
              <a:buNone/>
              <a:defRPr>
                <a:ln>
                  <a:noFill/>
                </a:ln>
                <a:solidFill>
                  <a:schemeClr val="bg2">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28" name="Date Placeholder 27"/>
          <p:cNvSpPr>
            <a:spLocks noGrp="1"/>
          </p:cNvSpPr>
          <p:nvPr>
            <p:ph type="dt" sz="half" idx="10"/>
          </p:nvPr>
        </p:nvSpPr>
        <p:spPr>
          <a:xfrm>
            <a:off x="2812256" y="6322007"/>
            <a:ext cx="5791200" cy="365125"/>
          </a:xfrm>
          <a:prstGeom prst="rect">
            <a:avLst/>
          </a:prstGeom>
        </p:spPr>
        <p:txBody>
          <a:bodyPr tIns="0" bIns="0" anchor="t"/>
          <a:lstStyle>
            <a:lvl1pPr algn="r">
              <a:defRPr sz="1000"/>
            </a:lvl1pPr>
          </a:lstStyle>
          <a:p>
            <a:pPr algn="r"/>
            <a:fld id="{A2E209FB-7A34-414B-812A-BCC5C4256F49}" type="datetime1">
              <a:rPr lang="en-US" smtClean="0"/>
              <a:pPr algn="r"/>
              <a:t>8/21/2019</a:t>
            </a:fld>
            <a:endParaRPr lang="en-US" sz="1000" dirty="0"/>
          </a:p>
        </p:txBody>
      </p:sp>
      <p:sp>
        <p:nvSpPr>
          <p:cNvPr id="17" name="Footer Placeholder 16"/>
          <p:cNvSpPr>
            <a:spLocks noGrp="1"/>
          </p:cNvSpPr>
          <p:nvPr>
            <p:ph type="ftr" sz="quarter" idx="11"/>
          </p:nvPr>
        </p:nvSpPr>
        <p:spPr>
          <a:xfrm>
            <a:off x="2812256" y="5960055"/>
            <a:ext cx="5791200" cy="365125"/>
          </a:xfrm>
          <a:prstGeom prst="rect">
            <a:avLst/>
          </a:prstGeom>
        </p:spPr>
        <p:txBody>
          <a:bodyPr tIns="0" bIns="0" anchor="b"/>
          <a:lstStyle>
            <a:lvl1pPr algn="r">
              <a:defRPr sz="1100"/>
            </a:lvl1pPr>
          </a:lstStyle>
          <a:p>
            <a:pPr algn="r"/>
            <a:endParaRPr lang="en-US" sz="1100" dirty="0"/>
          </a:p>
        </p:txBody>
      </p:sp>
      <p:pic>
        <p:nvPicPr>
          <p:cNvPr id="3" name="Picture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211" y="3976086"/>
            <a:ext cx="3257389" cy="181362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4876800" cy="799306"/>
          </a:xfrm>
        </p:spPr>
        <p:txBody>
          <a:bodyPr/>
          <a:lstStyle>
            <a:lvl1pPr>
              <a:defRPr>
                <a:solidFill>
                  <a:srgbClr val="F58427"/>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72000"/>
          </a:xfrm>
        </p:spPr>
        <p:txBody>
          <a:bodyPr/>
          <a:lstStyle>
            <a:lvl1pPr>
              <a:buClr>
                <a:srgbClr val="F58427"/>
              </a:buClr>
              <a:defRPr>
                <a:solidFill>
                  <a:srgbClr val="024674"/>
                </a:solidFill>
              </a:defRPr>
            </a:lvl1pPr>
            <a:lvl2pPr>
              <a:buClr>
                <a:srgbClr val="F58427"/>
              </a:buClr>
              <a:defRPr>
                <a:solidFill>
                  <a:srgbClr val="024674"/>
                </a:solidFill>
              </a:defRPr>
            </a:lvl2pPr>
            <a:lvl3pPr>
              <a:buClr>
                <a:srgbClr val="F58427"/>
              </a:buClr>
              <a:defRPr>
                <a:solidFill>
                  <a:srgbClr val="024674"/>
                </a:solidFill>
              </a:defRPr>
            </a:lvl3pPr>
            <a:lvl4pPr>
              <a:buClr>
                <a:srgbClr val="F58427"/>
              </a:buClr>
              <a:defRPr>
                <a:solidFill>
                  <a:srgbClr val="024674"/>
                </a:solidFill>
              </a:defRPr>
            </a:lvl4pPr>
            <a:lvl5pPr>
              <a:buClr>
                <a:srgbClr val="F58427"/>
              </a:buClr>
              <a:defRPr>
                <a:solidFill>
                  <a:srgbClr val="02467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5715000" y="173195"/>
            <a:ext cx="2468880" cy="300831"/>
          </a:xfrm>
          <a:prstGeom prst="rect">
            <a:avLst/>
          </a:prstGeom>
        </p:spPr>
        <p:txBody>
          <a:bodyPr/>
          <a:lstStyle>
            <a:lvl1pPr>
              <a:defRPr/>
            </a:lvl1pPr>
          </a:lstStyle>
          <a:p>
            <a:r>
              <a:rPr lang="en-US" dirty="0"/>
              <a:t>www.website.com</a:t>
            </a:r>
          </a:p>
        </p:txBody>
      </p:sp>
      <p:sp>
        <p:nvSpPr>
          <p:cNvPr id="6" name="Slide Number Placeholder 5"/>
          <p:cNvSpPr>
            <a:spLocks noGrp="1"/>
          </p:cNvSpPr>
          <p:nvPr>
            <p:ph type="sldNum" sz="quarter" idx="12"/>
          </p:nvPr>
        </p:nvSpPr>
        <p:spPr>
          <a:xfrm>
            <a:off x="8183880" y="173195"/>
            <a:ext cx="502920" cy="301752"/>
          </a:xfrm>
          <a:prstGeom prst="rect">
            <a:avLst/>
          </a:prstGeom>
        </p:spPr>
        <p:txBody>
          <a:bodyPr/>
          <a:lstStyle/>
          <a:p>
            <a:fld id="{FEA1243F-3000-4347-94A4-FBDEAD3122C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CABB0C64-AD16-4270-8323-3B986F4CAD10}"/>
              </a:ext>
            </a:extLst>
          </p:cNvPr>
          <p:cNvGrpSpPr/>
          <p:nvPr userDrawn="1"/>
        </p:nvGrpSpPr>
        <p:grpSpPr>
          <a:xfrm>
            <a:off x="5105399" y="3142"/>
            <a:ext cx="4038601" cy="1101851"/>
            <a:chOff x="5334000" y="-37306"/>
            <a:chExt cx="3281716" cy="895350"/>
          </a:xfrm>
        </p:grpSpPr>
        <p:pic>
          <p:nvPicPr>
            <p:cNvPr id="12" name="Graphic 11">
              <a:extLst>
                <a:ext uri="{FF2B5EF4-FFF2-40B4-BE49-F238E27FC236}">
                  <a16:creationId xmlns="" xmlns:a16="http://schemas.microsoft.com/office/drawing/2014/main" id="{323EE1CF-2D6B-4E08-B98D-D9F9B9196806}"/>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448301" y="-37306"/>
              <a:ext cx="3167415" cy="609600"/>
            </a:xfrm>
            <a:prstGeom prst="rect">
              <a:avLst/>
            </a:prstGeom>
          </p:spPr>
        </p:pic>
        <p:pic>
          <p:nvPicPr>
            <p:cNvPr id="13" name="Graphic 12">
              <a:extLst>
                <a:ext uri="{FF2B5EF4-FFF2-40B4-BE49-F238E27FC236}">
                  <a16:creationId xmlns="" xmlns:a16="http://schemas.microsoft.com/office/drawing/2014/main" id="{2AA44434-8959-4391-901A-0B056114A270}"/>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5334000" y="-37306"/>
              <a:ext cx="819150" cy="895350"/>
            </a:xfrm>
            <a:prstGeom prst="rect">
              <a:avLst/>
            </a:prstGeom>
          </p:spPr>
        </p:pic>
      </p:grpSp>
      <p:sp>
        <p:nvSpPr>
          <p:cNvPr id="2" name="Title 1">
            <a:extLst>
              <a:ext uri="{FF2B5EF4-FFF2-40B4-BE49-F238E27FC236}">
                <a16:creationId xmlns="" xmlns:a16="http://schemas.microsoft.com/office/drawing/2014/main" id="{33133CFB-98CB-4408-8818-24F931AC137B}"/>
              </a:ext>
            </a:extLst>
          </p:cNvPr>
          <p:cNvSpPr>
            <a:spLocks noGrp="1"/>
          </p:cNvSpPr>
          <p:nvPr>
            <p:ph type="title"/>
          </p:nvPr>
        </p:nvSpPr>
        <p:spPr/>
        <p:txBody>
          <a:bodyPr/>
          <a:lstStyle>
            <a:lvl1pPr>
              <a:defRPr>
                <a:solidFill>
                  <a:srgbClr val="F58427"/>
                </a:solidFill>
              </a:defRPr>
            </a:lvl1pPr>
          </a:lstStyle>
          <a:p>
            <a:r>
              <a:rPr lang="en-US" dirty="0" smtClean="0"/>
              <a:t>Click to edit Master title style</a:t>
            </a:r>
            <a:endParaRPr lang="en-US" dirty="0"/>
          </a:p>
        </p:txBody>
      </p:sp>
      <p:sp>
        <p:nvSpPr>
          <p:cNvPr id="3" name="Footer Placeholder 2">
            <a:extLst>
              <a:ext uri="{FF2B5EF4-FFF2-40B4-BE49-F238E27FC236}">
                <a16:creationId xmlns="" xmlns:a16="http://schemas.microsoft.com/office/drawing/2014/main" id="{A6EE7E31-13F0-404F-BFFF-EE236EB5D4B4}"/>
              </a:ext>
            </a:extLst>
          </p:cNvPr>
          <p:cNvSpPr>
            <a:spLocks noGrp="1"/>
          </p:cNvSpPr>
          <p:nvPr>
            <p:ph type="ftr" sz="quarter" idx="10"/>
          </p:nvPr>
        </p:nvSpPr>
        <p:spPr>
          <a:xfrm>
            <a:off x="5867400" y="174116"/>
            <a:ext cx="2212182" cy="300831"/>
          </a:xfrm>
          <a:prstGeom prst="rect">
            <a:avLst/>
          </a:prstGeom>
        </p:spPr>
        <p:txBody>
          <a:bodyPr/>
          <a:lstStyle/>
          <a:p>
            <a:r>
              <a:rPr lang="en-US" dirty="0"/>
              <a:t>www.website.com</a:t>
            </a:r>
          </a:p>
        </p:txBody>
      </p:sp>
      <p:sp>
        <p:nvSpPr>
          <p:cNvPr id="4" name="Slide Number Placeholder 3">
            <a:extLst>
              <a:ext uri="{FF2B5EF4-FFF2-40B4-BE49-F238E27FC236}">
                <a16:creationId xmlns="" xmlns:a16="http://schemas.microsoft.com/office/drawing/2014/main" id="{04FC6F67-BAE4-413D-8066-1E361D58912A}"/>
              </a:ext>
            </a:extLst>
          </p:cNvPr>
          <p:cNvSpPr>
            <a:spLocks noGrp="1"/>
          </p:cNvSpPr>
          <p:nvPr>
            <p:ph type="sldNum" sz="quarter" idx="11"/>
          </p:nvPr>
        </p:nvSpPr>
        <p:spPr>
          <a:xfrm>
            <a:off x="8183880" y="173195"/>
            <a:ext cx="502920" cy="301752"/>
          </a:xfrm>
          <a:prstGeom prst="rect">
            <a:avLst/>
          </a:prstGeom>
        </p:spPr>
        <p:txBody>
          <a:bodyPr/>
          <a:lstStyle/>
          <a:p>
            <a:fld id="{49598980-D22C-4904-9F8F-3DB09B2ECD84}" type="slidenum">
              <a:rPr lang="en-US" smtClean="0"/>
              <a:pPr/>
              <a:t>‹#›</a:t>
            </a:fld>
            <a:endParaRPr lang="en-US" dirty="0"/>
          </a:p>
        </p:txBody>
      </p:sp>
      <p:sp>
        <p:nvSpPr>
          <p:cNvPr id="14" name="Content Placeholder 2">
            <a:extLst>
              <a:ext uri="{FF2B5EF4-FFF2-40B4-BE49-F238E27FC236}">
                <a16:creationId xmlns="" xmlns:a16="http://schemas.microsoft.com/office/drawing/2014/main" id="{DF566D8F-E696-41DE-BA1C-A8D0C7F03EDA}"/>
              </a:ext>
            </a:extLst>
          </p:cNvPr>
          <p:cNvSpPr>
            <a:spLocks noGrp="1"/>
          </p:cNvSpPr>
          <p:nvPr>
            <p:ph idx="1"/>
          </p:nvPr>
        </p:nvSpPr>
        <p:spPr>
          <a:xfrm>
            <a:off x="457200" y="1425655"/>
            <a:ext cx="7726680" cy="571500"/>
          </a:xfrm>
        </p:spPr>
        <p:txBody>
          <a:bodyPr>
            <a:normAutofit/>
          </a:bodyPr>
          <a:lstStyle>
            <a:lvl1pPr marL="64008" indent="0">
              <a:buFont typeface="Arial" panose="020B0604020202020204" pitchFamily="34" charset="0"/>
              <a:buNone/>
              <a:defRPr sz="2000">
                <a:solidFill>
                  <a:srgbClr val="024674"/>
                </a:solidFill>
              </a:defRPr>
            </a:lvl1pPr>
            <a:lvl2pPr marL="537210" indent="0">
              <a:buNone/>
              <a:defRPr/>
            </a:lvl2pPr>
            <a:lvl3pPr marL="877824" indent="0">
              <a:buNone/>
              <a:defRPr/>
            </a:lvl3pPr>
            <a:lvl4pPr marL="1161288" indent="0">
              <a:buNone/>
              <a:defRPr/>
            </a:lvl4pPr>
            <a:lvl5pPr marL="1389888" indent="0">
              <a:buNone/>
              <a:defRPr/>
            </a:lvl5pPr>
          </a:lstStyle>
          <a:p>
            <a:pPr lvl="0"/>
            <a:r>
              <a:rPr lang="en-US" dirty="0" smtClean="0"/>
              <a:t>Click to edit Master text styles</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24800" y="6172200"/>
            <a:ext cx="969264" cy="539659"/>
          </a:xfrm>
          <a:prstGeom prst="rect">
            <a:avLst/>
          </a:prstGeom>
        </p:spPr>
      </p:pic>
    </p:spTree>
    <p:extLst>
      <p:ext uri="{BB962C8B-B14F-4D97-AF65-F5344CB8AC3E}">
        <p14:creationId xmlns:p14="http://schemas.microsoft.com/office/powerpoint/2010/main" val="27187874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5791200" y="173195"/>
            <a:ext cx="2355056" cy="301752"/>
          </a:xfrm>
          <a:prstGeom prst="rect">
            <a:avLst/>
          </a:prstGeom>
        </p:spPr>
        <p:txBody>
          <a:bodyPr/>
          <a:lstStyle/>
          <a:p>
            <a:r>
              <a:rPr lang="en-US" dirty="0"/>
              <a:t>www.website.com</a:t>
            </a:r>
          </a:p>
        </p:txBody>
      </p:sp>
      <p:sp>
        <p:nvSpPr>
          <p:cNvPr id="9" name="Slide Number Placeholder 6">
            <a:extLst>
              <a:ext uri="{FF2B5EF4-FFF2-40B4-BE49-F238E27FC236}">
                <a16:creationId xmlns="" xmlns:a16="http://schemas.microsoft.com/office/drawing/2014/main" id="{B32CA5EA-865E-4EF0-89BB-61FD6EFE265C}"/>
              </a:ext>
            </a:extLst>
          </p:cNvPr>
          <p:cNvSpPr>
            <a:spLocks noGrp="1"/>
          </p:cNvSpPr>
          <p:nvPr>
            <p:ph type="sldNum" sz="quarter" idx="12"/>
          </p:nvPr>
        </p:nvSpPr>
        <p:spPr>
          <a:xfrm>
            <a:off x="8180070" y="173195"/>
            <a:ext cx="502920" cy="301752"/>
          </a:xfrm>
          <a:prstGeom prst="rect">
            <a:avLst/>
          </a:prstGeom>
        </p:spPr>
        <p:txBody>
          <a:bodyPr/>
          <a:lstStyle/>
          <a:p>
            <a:fld id="{FEA1243F-3000-4347-94A4-FBDEAD3122C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295400"/>
            <a:ext cx="914400" cy="5015864"/>
          </a:xfrm>
        </p:spPr>
        <p:txBody>
          <a:bodyPr vert="vert270" anchor="b"/>
          <a:lstStyle>
            <a:lvl1pPr marL="0" marR="18288" algn="r">
              <a:spcBef>
                <a:spcPts val="0"/>
              </a:spcBef>
              <a:buNone/>
              <a:defRPr sz="29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135856" y="1295400"/>
            <a:ext cx="2438400" cy="5015864"/>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651250" y="1295400"/>
            <a:ext cx="5276088" cy="5013960"/>
          </a:xfrm>
        </p:spPr>
        <p:txBody>
          <a:bodyPr>
            <a:normAutofit/>
          </a:bodyPr>
          <a:lstStyle>
            <a:lvl1pPr>
              <a:spcBef>
                <a:spcPts val="0"/>
              </a:spcBef>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5867400" y="173195"/>
            <a:ext cx="2324196" cy="301752"/>
          </a:xfrm>
          <a:prstGeom prst="rect">
            <a:avLst/>
          </a:prstGeom>
        </p:spPr>
        <p:txBody>
          <a:bodyPr/>
          <a:lstStyle>
            <a:lvl1pPr>
              <a:defRPr sz="1200"/>
            </a:lvl1pPr>
          </a:lstStyle>
          <a:p>
            <a:r>
              <a:rPr lang="en-US" dirty="0"/>
              <a:t>www.website.com</a:t>
            </a:r>
          </a:p>
        </p:txBody>
      </p:sp>
      <p:sp>
        <p:nvSpPr>
          <p:cNvPr id="9" name="Slide Number Placeholder 6">
            <a:extLst>
              <a:ext uri="{FF2B5EF4-FFF2-40B4-BE49-F238E27FC236}">
                <a16:creationId xmlns="" xmlns:a16="http://schemas.microsoft.com/office/drawing/2014/main" id="{BD5BE3E6-AFB3-460C-834B-D73EE2A7C06F}"/>
              </a:ext>
            </a:extLst>
          </p:cNvPr>
          <p:cNvSpPr>
            <a:spLocks noGrp="1"/>
          </p:cNvSpPr>
          <p:nvPr>
            <p:ph type="sldNum" sz="quarter" idx="12"/>
          </p:nvPr>
        </p:nvSpPr>
        <p:spPr>
          <a:xfrm>
            <a:off x="8191596" y="173195"/>
            <a:ext cx="502920" cy="301752"/>
          </a:xfrm>
          <a:prstGeom prst="rect">
            <a:avLst/>
          </a:prstGeom>
        </p:spPr>
        <p:txBody>
          <a:bodyPr/>
          <a:lstStyle>
            <a:lvl1pPr>
              <a:defRPr sz="1200"/>
            </a:lvl1pPr>
          </a:lstStyle>
          <a:p>
            <a:fld id="{FEA1243F-3000-4347-94A4-FBDEAD3122C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image" Target="../media/image2.png"/><Relationship Id="rId12" Type="http://schemas.openxmlformats.org/officeDocument/2006/relationships/image" Target="../media/image7.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image" Target="../media/image6.jpg"/><Relationship Id="rId10" Type="http://schemas.openxmlformats.org/officeDocument/2006/relationships/image" Target="../media/image5.sv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9.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 xmlns:a16="http://schemas.microsoft.com/office/drawing/2014/main" id="{1423E8A4-D2B7-46D2-92C3-AE6BC0B9BD06}"/>
              </a:ext>
            </a:extLst>
          </p:cNvPr>
          <p:cNvGrpSpPr/>
          <p:nvPr userDrawn="1"/>
        </p:nvGrpSpPr>
        <p:grpSpPr>
          <a:xfrm>
            <a:off x="5105399" y="3142"/>
            <a:ext cx="4038601" cy="1101851"/>
            <a:chOff x="5334000" y="-37306"/>
            <a:chExt cx="3281716" cy="895350"/>
          </a:xfrm>
        </p:grpSpPr>
        <p:pic>
          <p:nvPicPr>
            <p:cNvPr id="18" name="Graphic 17">
              <a:extLst>
                <a:ext uri="{FF2B5EF4-FFF2-40B4-BE49-F238E27FC236}">
                  <a16:creationId xmlns="" xmlns:a16="http://schemas.microsoft.com/office/drawing/2014/main" id="{9309AE25-B267-4B83-A0CB-35016E70EE69}"/>
                </a:ext>
              </a:extLst>
            </p:cNvPr>
            <p:cNvPicPr>
              <a:picLocks noChangeAspect="1"/>
            </p:cNvPicPr>
            <p:nvPr userDrawn="1"/>
          </p:nvPicPr>
          <p:blipFill>
            <a:blip r:embed="rId7">
              <a:extLst>
                <a:ext uri="{96DAC541-7B7A-43D3-8B79-37D633B846F1}">
                  <asvg:svgBlip xmlns="" xmlns:asvg="http://schemas.microsoft.com/office/drawing/2016/SVG/main" r:embed="rId8"/>
                </a:ext>
              </a:extLst>
            </a:blip>
            <a:stretch>
              <a:fillRect/>
            </a:stretch>
          </p:blipFill>
          <p:spPr>
            <a:xfrm>
              <a:off x="5448301" y="-37306"/>
              <a:ext cx="3167415" cy="609600"/>
            </a:xfrm>
            <a:prstGeom prst="rect">
              <a:avLst/>
            </a:prstGeom>
          </p:spPr>
        </p:pic>
        <p:pic>
          <p:nvPicPr>
            <p:cNvPr id="19" name="Graphic 18">
              <a:extLst>
                <a:ext uri="{FF2B5EF4-FFF2-40B4-BE49-F238E27FC236}">
                  <a16:creationId xmlns="" xmlns:a16="http://schemas.microsoft.com/office/drawing/2014/main" id="{61BEEC28-F63A-4526-A6C3-33CFC7679C23}"/>
                </a:ext>
              </a:extLst>
            </p:cNvPr>
            <p:cNvPicPr>
              <a:picLocks noChangeAspect="1"/>
            </p:cNvPicPr>
            <p:nvPr userDrawn="1"/>
          </p:nvPicPr>
          <p:blipFill>
            <a:blip r:embed="rId9">
              <a:extLst>
                <a:ext uri="{96DAC541-7B7A-43D3-8B79-37D633B846F1}">
                  <asvg:svgBlip xmlns="" xmlns:asvg="http://schemas.microsoft.com/office/drawing/2016/SVG/main" r:embed="rId10"/>
                </a:ext>
              </a:extLst>
            </a:blip>
            <a:stretch>
              <a:fillRect/>
            </a:stretch>
          </p:blipFill>
          <p:spPr>
            <a:xfrm>
              <a:off x="5334000" y="-37306"/>
              <a:ext cx="819150" cy="895350"/>
            </a:xfrm>
            <a:prstGeom prst="rect">
              <a:avLst/>
            </a:prstGeom>
          </p:spPr>
        </p:pic>
      </p:grpSp>
      <p:sp>
        <p:nvSpPr>
          <p:cNvPr id="22" name="Title Placeholder 21"/>
          <p:cNvSpPr>
            <a:spLocks noGrp="1"/>
          </p:cNvSpPr>
          <p:nvPr>
            <p:ph type="title"/>
          </p:nvPr>
        </p:nvSpPr>
        <p:spPr>
          <a:xfrm>
            <a:off x="466725" y="381198"/>
            <a:ext cx="4638674" cy="675926"/>
          </a:xfrm>
          <a:prstGeom prst="rect">
            <a:avLst/>
          </a:prstGeom>
        </p:spPr>
        <p:txBody>
          <a:bodyPr vert="horz" lIns="0" rIns="0" anchor="ctr">
            <a:noAutofit/>
          </a:bodyPr>
          <a:lstStyle/>
          <a:p>
            <a:endParaRPr lang="en-US" dirty="0"/>
          </a:p>
        </p:txBody>
      </p:sp>
      <p:sp>
        <p:nvSpPr>
          <p:cNvPr id="13" name="Text Placeholder 12"/>
          <p:cNvSpPr>
            <a:spLocks noGrp="1"/>
          </p:cNvSpPr>
          <p:nvPr>
            <p:ph type="body" idx="1"/>
          </p:nvPr>
        </p:nvSpPr>
        <p:spPr>
          <a:xfrm>
            <a:off x="457200" y="1566839"/>
            <a:ext cx="8229600" cy="4548806"/>
          </a:xfrm>
          <a:prstGeom prst="rect">
            <a:avLst/>
          </a:prstGeom>
        </p:spPr>
        <p:txBody>
          <a:bodyPr vert="horz"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Graphic 20">
            <a:extLst>
              <a:ext uri="{FF2B5EF4-FFF2-40B4-BE49-F238E27FC236}">
                <a16:creationId xmlns="" xmlns:a16="http://schemas.microsoft.com/office/drawing/2014/main" id="{41E45D2D-0469-4652-A090-C4D13F3C1502}"/>
              </a:ext>
            </a:extLst>
          </p:cNvPr>
          <p:cNvPicPr>
            <a:picLocks noChangeAspect="1"/>
          </p:cNvPicPr>
          <p:nvPr userDrawn="1"/>
        </p:nvPicPr>
        <p:blipFill>
          <a:blip r:embed="rId11">
            <a:extLst>
              <a:ext uri="{96DAC541-7B7A-43D3-8B79-37D633B846F1}">
                <asvg:svgBlip xmlns="" xmlns:asvg="http://schemas.microsoft.com/office/drawing/2016/SVG/main" r:embed="rId12"/>
              </a:ext>
            </a:extLst>
          </a:blip>
          <a:stretch>
            <a:fillRect/>
          </a:stretch>
        </p:blipFill>
        <p:spPr>
          <a:xfrm>
            <a:off x="0" y="5307178"/>
            <a:ext cx="1219200" cy="1550822"/>
          </a:xfrm>
          <a:prstGeom prst="rect">
            <a:avLst/>
          </a:prstGeom>
        </p:spPr>
      </p:pic>
      <p:pic>
        <p:nvPicPr>
          <p:cNvPr id="27" name="Graphic 26">
            <a:extLst>
              <a:ext uri="{FF2B5EF4-FFF2-40B4-BE49-F238E27FC236}">
                <a16:creationId xmlns="" xmlns:a16="http://schemas.microsoft.com/office/drawing/2014/main" id="{16C04FF8-AE2F-4C75-8657-A2201B951971}"/>
              </a:ext>
            </a:extLst>
          </p:cNvPr>
          <p:cNvPicPr>
            <a:picLocks noChangeAspect="1"/>
          </p:cNvPicPr>
          <p:nvPr userDrawn="1"/>
        </p:nvPicPr>
        <p:blipFill>
          <a:blip r:embed="rId13">
            <a:extLst>
              <a:ext uri="{96DAC541-7B7A-43D3-8B79-37D633B846F1}">
                <asvg:svgBlip xmlns="" xmlns:asvg="http://schemas.microsoft.com/office/drawing/2016/SVG/main" r:embed="rId14"/>
              </a:ext>
            </a:extLst>
          </a:blip>
          <a:stretch>
            <a:fillRect/>
          </a:stretch>
        </p:blipFill>
        <p:spPr>
          <a:xfrm>
            <a:off x="-16459" y="4545317"/>
            <a:ext cx="1248460" cy="1570328"/>
          </a:xfrm>
          <a:prstGeom prst="rect">
            <a:avLst/>
          </a:prstGeom>
        </p:spPr>
      </p:pic>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924800" y="6172200"/>
            <a:ext cx="969264" cy="539659"/>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7" r:id="rId3"/>
    <p:sldLayoutId id="2147483652" r:id="rId4"/>
    <p:sldLayoutId id="2147483656" r:id="rId5"/>
  </p:sldLayoutIdLst>
  <p:timing>
    <p:tnLst>
      <p:par>
        <p:cTn id="1" dur="indefinite" restart="never" nodeType="tmRoot"/>
      </p:par>
    </p:tnLst>
  </p:timing>
  <p:txStyles>
    <p:title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p:titleStyle>
    <p:body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kvalz@Comcast.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hyperlink" Target="https://www.brentozar.com/blitzinde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azure.microsoft.com/en-us/pricing/calculato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aws.amazon.com/rds/sqlserver/prici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ocs.microsoft.com/en-us/sql/relational-databases/system-catalog-views/object-catalog-views-transact-sq" TargetMode="External"/><Relationship Id="rId2" Type="http://schemas.openxmlformats.org/officeDocument/2006/relationships/hyperlink" Target="https://docs.microsoft.com/en-us/sql/relational-databases/system-catalog-views/catalog-views-transact-sq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ocs.microsoft.com/en-us/sql/relational-databases/system-dynamic-management-views/system-dynamic-management-view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ocs.microsoft.com/en-us/sql/relational-databases/system-dynamic-management-views/sys-dm-exec-cached-plans-transact-sq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ocs.microsoft.com/en-us/sql/relational-databases/system-dynamic-management-views/sys-dm-exec-sql-text-transact-sq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ocs.microsoft.com/en-us/sql/tools/sql-server-profiler/sql-server-profil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microsoft.com/en-us/sql/relational-databases/extended-events/quick-start-extended-events-in-sql-server" TargetMode="External"/><Relationship Id="rId2" Type="http://schemas.openxmlformats.org/officeDocument/2006/relationships/hyperlink" Target="https://docs.microsoft.com/en-us/sql/relational-databases/extended-events/extended-event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304801"/>
            <a:ext cx="6096000" cy="1371600"/>
          </a:xfrm>
        </p:spPr>
        <p:txBody>
          <a:bodyPr/>
          <a:lstStyle/>
          <a:p>
            <a:r>
              <a:rPr lang="en-US" sz="3600" dirty="0"/>
              <a:t>Advanced Database Topics</a:t>
            </a:r>
          </a:p>
        </p:txBody>
      </p:sp>
      <p:sp>
        <p:nvSpPr>
          <p:cNvPr id="3" name="Subtitle 2"/>
          <p:cNvSpPr>
            <a:spLocks noGrp="1"/>
          </p:cNvSpPr>
          <p:nvPr>
            <p:ph type="subTitle" idx="1"/>
          </p:nvPr>
        </p:nvSpPr>
        <p:spPr>
          <a:xfrm>
            <a:off x="4960144" y="4480425"/>
            <a:ext cx="3879056" cy="1234575"/>
          </a:xfrm>
        </p:spPr>
        <p:txBody>
          <a:bodyPr>
            <a:normAutofit lnSpcReduction="10000"/>
          </a:bodyPr>
          <a:lstStyle/>
          <a:p>
            <a:pPr algn="r"/>
            <a:r>
              <a:rPr lang="en-US" dirty="0" smtClean="0"/>
              <a:t>Dave Valentine</a:t>
            </a:r>
          </a:p>
          <a:p>
            <a:pPr algn="r"/>
            <a:r>
              <a:rPr lang="en-US" sz="1600" dirty="0" smtClean="0">
                <a:hlinkClick r:id="rId2"/>
              </a:rPr>
              <a:t>dkValz@comcast.net</a:t>
            </a:r>
            <a:endParaRPr lang="en-US" sz="1600" dirty="0" smtClean="0"/>
          </a:p>
          <a:p>
            <a:pPr algn="r"/>
            <a:r>
              <a:rPr lang="en-US" sz="1600" dirty="0" smtClean="0"/>
              <a:t>www.ingenioussql.com</a:t>
            </a:r>
            <a:endParaRPr lang="en-US" sz="1600" dirty="0"/>
          </a:p>
        </p:txBody>
      </p:sp>
    </p:spTree>
    <p:extLst>
      <p:ext uri="{BB962C8B-B14F-4D97-AF65-F5344CB8AC3E}">
        <p14:creationId xmlns:p14="http://schemas.microsoft.com/office/powerpoint/2010/main" val="1627705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5257800" cy="799306"/>
          </a:xfrm>
        </p:spPr>
        <p:txBody>
          <a:bodyPr/>
          <a:lstStyle/>
          <a:p>
            <a:r>
              <a:rPr lang="en-US" sz="3600" dirty="0" smtClean="0"/>
              <a:t>Indexing</a:t>
            </a:r>
            <a:endParaRPr lang="en-US" sz="3600" dirty="0"/>
          </a:p>
        </p:txBody>
      </p:sp>
      <p:sp>
        <p:nvSpPr>
          <p:cNvPr id="3" name="Content Placeholder 2"/>
          <p:cNvSpPr>
            <a:spLocks noGrp="1"/>
          </p:cNvSpPr>
          <p:nvPr>
            <p:ph idx="1"/>
          </p:nvPr>
        </p:nvSpPr>
        <p:spPr>
          <a:xfrm>
            <a:off x="457200" y="1600200"/>
            <a:ext cx="8229600" cy="4343400"/>
          </a:xfrm>
        </p:spPr>
        <p:txBody>
          <a:bodyPr>
            <a:normAutofit fontScale="77500" lnSpcReduction="20000"/>
          </a:bodyPr>
          <a:lstStyle/>
          <a:p>
            <a:pPr marL="64008" indent="0">
              <a:buNone/>
            </a:pPr>
            <a:r>
              <a:rPr lang="en-US" dirty="0" smtClean="0"/>
              <a:t>Heaps</a:t>
            </a:r>
          </a:p>
          <a:p>
            <a:pPr marL="64008" indent="0">
              <a:buNone/>
            </a:pPr>
            <a:r>
              <a:rPr lang="en-US" dirty="0" smtClean="0"/>
              <a:t>Indexes </a:t>
            </a:r>
          </a:p>
          <a:p>
            <a:r>
              <a:rPr lang="en-US" dirty="0" smtClean="0"/>
              <a:t>CLUSTERED</a:t>
            </a:r>
          </a:p>
          <a:p>
            <a:pPr lvl="1"/>
            <a:r>
              <a:rPr lang="en-US" dirty="0" smtClean="0"/>
              <a:t>Physical order of a table</a:t>
            </a:r>
            <a:endParaRPr lang="en-US" dirty="0"/>
          </a:p>
          <a:p>
            <a:r>
              <a:rPr lang="en-US" dirty="0" smtClean="0"/>
              <a:t>NONCLUSTERED</a:t>
            </a:r>
          </a:p>
          <a:p>
            <a:pPr lvl="1"/>
            <a:r>
              <a:rPr lang="en-US" dirty="0" smtClean="0"/>
              <a:t>Another order of the table with specified columns</a:t>
            </a:r>
            <a:endParaRPr lang="en-US" dirty="0"/>
          </a:p>
          <a:p>
            <a:r>
              <a:rPr lang="en-US" dirty="0" smtClean="0"/>
              <a:t>Covering</a:t>
            </a:r>
          </a:p>
          <a:p>
            <a:pPr lvl="1"/>
            <a:r>
              <a:rPr lang="en-US" dirty="0" smtClean="0"/>
              <a:t>Including all columns needed to satisfy a query</a:t>
            </a:r>
            <a:endParaRPr lang="en-US" dirty="0"/>
          </a:p>
          <a:p>
            <a:r>
              <a:rPr lang="en-US" dirty="0" smtClean="0"/>
              <a:t>Filtered</a:t>
            </a:r>
          </a:p>
          <a:p>
            <a:pPr lvl="1"/>
            <a:r>
              <a:rPr lang="en-US" dirty="0" smtClean="0"/>
              <a:t>Includes data that meets a specified predicate</a:t>
            </a:r>
          </a:p>
        </p:txBody>
      </p:sp>
    </p:spTree>
    <p:extLst>
      <p:ext uri="{BB962C8B-B14F-4D97-AF65-F5344CB8AC3E}">
        <p14:creationId xmlns:p14="http://schemas.microsoft.com/office/powerpoint/2010/main" val="3638162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5257800" cy="799306"/>
          </a:xfrm>
        </p:spPr>
        <p:txBody>
          <a:bodyPr/>
          <a:lstStyle/>
          <a:p>
            <a:r>
              <a:rPr lang="en-US" sz="3600" dirty="0" smtClean="0"/>
              <a:t>Indexing Continued</a:t>
            </a:r>
            <a:endParaRPr lang="en-US" sz="3600" dirty="0"/>
          </a:p>
        </p:txBody>
      </p:sp>
      <p:sp>
        <p:nvSpPr>
          <p:cNvPr id="3" name="Content Placeholder 2"/>
          <p:cNvSpPr>
            <a:spLocks noGrp="1"/>
          </p:cNvSpPr>
          <p:nvPr>
            <p:ph idx="1"/>
          </p:nvPr>
        </p:nvSpPr>
        <p:spPr>
          <a:xfrm>
            <a:off x="457200" y="1600200"/>
            <a:ext cx="8229600" cy="4343400"/>
          </a:xfrm>
        </p:spPr>
        <p:txBody>
          <a:bodyPr>
            <a:normAutofit fontScale="62500" lnSpcReduction="20000"/>
          </a:bodyPr>
          <a:lstStyle/>
          <a:p>
            <a:pPr marL="64008" indent="0">
              <a:buNone/>
            </a:pPr>
            <a:r>
              <a:rPr lang="en-US" dirty="0" smtClean="0"/>
              <a:t>Index Types</a:t>
            </a:r>
          </a:p>
          <a:p>
            <a:r>
              <a:rPr lang="en-US" dirty="0" smtClean="0"/>
              <a:t>XML	</a:t>
            </a:r>
          </a:p>
          <a:p>
            <a:pPr lvl="1"/>
            <a:r>
              <a:rPr lang="en-US" dirty="0" smtClean="0"/>
              <a:t>Indexes specifically for XML </a:t>
            </a:r>
            <a:r>
              <a:rPr lang="en-US" dirty="0" smtClean="0"/>
              <a:t>columns</a:t>
            </a:r>
          </a:p>
          <a:p>
            <a:pPr lvl="1"/>
            <a:r>
              <a:rPr lang="en-US" dirty="0"/>
              <a:t>Clustered Index must be </a:t>
            </a:r>
            <a:r>
              <a:rPr lang="en-US" dirty="0" smtClean="0"/>
              <a:t>defined</a:t>
            </a:r>
            <a:endParaRPr lang="en-US" dirty="0" smtClean="0"/>
          </a:p>
          <a:p>
            <a:pPr lvl="1"/>
            <a:r>
              <a:rPr lang="en-US" dirty="0" smtClean="0"/>
              <a:t>Primary Index – Stores all node values, types and paths</a:t>
            </a:r>
          </a:p>
          <a:p>
            <a:pPr lvl="2"/>
            <a:r>
              <a:rPr lang="en-US" dirty="0" smtClean="0"/>
              <a:t>Similar to Clustered Index</a:t>
            </a:r>
          </a:p>
          <a:p>
            <a:pPr lvl="2"/>
            <a:r>
              <a:rPr lang="en-US" dirty="0" smtClean="0"/>
              <a:t>Large Index</a:t>
            </a:r>
          </a:p>
          <a:p>
            <a:pPr lvl="1"/>
            <a:r>
              <a:rPr lang="en-US" dirty="0" smtClean="0"/>
              <a:t>Secondary Index </a:t>
            </a:r>
          </a:p>
          <a:p>
            <a:pPr lvl="2"/>
            <a:r>
              <a:rPr lang="en-US" dirty="0" smtClean="0"/>
              <a:t>Primary XML Index has to be defined</a:t>
            </a:r>
            <a:endParaRPr lang="en-US" dirty="0" smtClean="0"/>
          </a:p>
          <a:p>
            <a:pPr lvl="2"/>
            <a:r>
              <a:rPr lang="en-US" dirty="0" smtClean="0"/>
              <a:t>Path – the structure</a:t>
            </a:r>
          </a:p>
          <a:p>
            <a:pPr lvl="2"/>
            <a:r>
              <a:rPr lang="en-US" dirty="0" smtClean="0"/>
              <a:t>Value – the values </a:t>
            </a:r>
          </a:p>
          <a:p>
            <a:pPr lvl="2"/>
            <a:r>
              <a:rPr lang="en-US" dirty="0" smtClean="0"/>
              <a:t>Property – I</a:t>
            </a:r>
            <a:r>
              <a:rPr lang="en-US" dirty="0" smtClean="0"/>
              <a:t>ncludes base table’s primary key, path, and values.</a:t>
            </a:r>
            <a:endParaRPr lang="en-US" dirty="0"/>
          </a:p>
        </p:txBody>
      </p:sp>
    </p:spTree>
    <p:extLst>
      <p:ext uri="{BB962C8B-B14F-4D97-AF65-F5344CB8AC3E}">
        <p14:creationId xmlns:p14="http://schemas.microsoft.com/office/powerpoint/2010/main" val="2791701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5257800" cy="799306"/>
          </a:xfrm>
        </p:spPr>
        <p:txBody>
          <a:bodyPr/>
          <a:lstStyle/>
          <a:p>
            <a:r>
              <a:rPr lang="en-US" sz="3600" dirty="0" smtClean="0"/>
              <a:t>Indexing Continued</a:t>
            </a:r>
            <a:endParaRPr lang="en-US" sz="3600" dirty="0"/>
          </a:p>
        </p:txBody>
      </p:sp>
      <p:sp>
        <p:nvSpPr>
          <p:cNvPr id="3" name="Content Placeholder 2"/>
          <p:cNvSpPr>
            <a:spLocks noGrp="1"/>
          </p:cNvSpPr>
          <p:nvPr>
            <p:ph idx="1"/>
          </p:nvPr>
        </p:nvSpPr>
        <p:spPr>
          <a:xfrm>
            <a:off x="457200" y="1600200"/>
            <a:ext cx="8229600" cy="4343400"/>
          </a:xfrm>
        </p:spPr>
        <p:txBody>
          <a:bodyPr>
            <a:normAutofit lnSpcReduction="10000"/>
          </a:bodyPr>
          <a:lstStyle/>
          <a:p>
            <a:pPr marL="64008" indent="0">
              <a:buNone/>
            </a:pPr>
            <a:r>
              <a:rPr lang="en-US" dirty="0" smtClean="0"/>
              <a:t>Index Types</a:t>
            </a:r>
          </a:p>
          <a:p>
            <a:r>
              <a:rPr lang="en-US" dirty="0" smtClean="0"/>
              <a:t>Column Store</a:t>
            </a:r>
          </a:p>
          <a:p>
            <a:pPr lvl="1"/>
            <a:r>
              <a:rPr lang="en-US" dirty="0" smtClean="0"/>
              <a:t>Converts the traditional row based storage into column segments</a:t>
            </a:r>
          </a:p>
          <a:p>
            <a:pPr lvl="1"/>
            <a:r>
              <a:rPr lang="en-US" dirty="0" smtClean="0"/>
              <a:t>Smaller Footprint</a:t>
            </a:r>
            <a:endParaRPr lang="en-US" dirty="0" smtClean="0"/>
          </a:p>
          <a:p>
            <a:pPr lvl="1"/>
            <a:r>
              <a:rPr lang="en-US" dirty="0" smtClean="0"/>
              <a:t>Not Updateable in 2012</a:t>
            </a:r>
          </a:p>
          <a:p>
            <a:pPr lvl="1"/>
            <a:r>
              <a:rPr lang="en-US" dirty="0" smtClean="0"/>
              <a:t>Clustered Columns Store Updatable in 2014</a:t>
            </a:r>
          </a:p>
          <a:p>
            <a:pPr lvl="1"/>
            <a:r>
              <a:rPr lang="en-US" dirty="0" smtClean="0"/>
              <a:t>Non-Clustered Updateable in SQL Server </a:t>
            </a:r>
            <a:r>
              <a:rPr lang="en-US" dirty="0" smtClean="0"/>
              <a:t>2016</a:t>
            </a:r>
            <a:endParaRPr lang="en-US" dirty="0" smtClean="0"/>
          </a:p>
        </p:txBody>
      </p:sp>
    </p:spTree>
    <p:extLst>
      <p:ext uri="{BB962C8B-B14F-4D97-AF65-F5344CB8AC3E}">
        <p14:creationId xmlns:p14="http://schemas.microsoft.com/office/powerpoint/2010/main" val="1078411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5257800" cy="799306"/>
          </a:xfrm>
        </p:spPr>
        <p:txBody>
          <a:bodyPr/>
          <a:lstStyle/>
          <a:p>
            <a:r>
              <a:rPr lang="en-US" sz="3600" dirty="0" smtClean="0"/>
              <a:t>Row Based Index</a:t>
            </a:r>
            <a:endParaRPr lang="en-US" sz="3600" dirty="0"/>
          </a:p>
        </p:txBody>
      </p:sp>
      <p:sp>
        <p:nvSpPr>
          <p:cNvPr id="5" name="Rectangle 4"/>
          <p:cNvSpPr/>
          <p:nvPr/>
        </p:nvSpPr>
        <p:spPr>
          <a:xfrm>
            <a:off x="3774345" y="3244334"/>
            <a:ext cx="1595309" cy="369332"/>
          </a:xfrm>
          <a:prstGeom prst="rect">
            <a:avLst/>
          </a:prstGeom>
        </p:spPr>
        <p:txBody>
          <a:bodyPr wrap="none">
            <a:spAutoFit/>
          </a:bodyPr>
          <a:lstStyle/>
          <a:p>
            <a:r>
              <a:rPr lang="en-US" dirty="0"/>
              <a:t>Column Store</a:t>
            </a:r>
          </a:p>
        </p:txBody>
      </p:sp>
      <p:pic>
        <p:nvPicPr>
          <p:cNvPr id="8" name="Picture 7"/>
          <p:cNvPicPr>
            <a:picLocks noChangeAspect="1"/>
          </p:cNvPicPr>
          <p:nvPr/>
        </p:nvPicPr>
        <p:blipFill>
          <a:blip r:embed="rId2"/>
          <a:stretch>
            <a:fillRect/>
          </a:stretch>
        </p:blipFill>
        <p:spPr>
          <a:xfrm>
            <a:off x="685800" y="1164701"/>
            <a:ext cx="5562600" cy="2130721"/>
          </a:xfrm>
          <a:prstGeom prst="rect">
            <a:avLst/>
          </a:prstGeom>
        </p:spPr>
      </p:pic>
      <p:pic>
        <p:nvPicPr>
          <p:cNvPr id="9" name="Picture 8"/>
          <p:cNvPicPr>
            <a:picLocks noChangeAspect="1"/>
          </p:cNvPicPr>
          <p:nvPr/>
        </p:nvPicPr>
        <p:blipFill>
          <a:blip r:embed="rId3"/>
          <a:stretch>
            <a:fillRect/>
          </a:stretch>
        </p:blipFill>
        <p:spPr>
          <a:xfrm>
            <a:off x="685800" y="3808753"/>
            <a:ext cx="5562600" cy="1137419"/>
          </a:xfrm>
          <a:prstGeom prst="rect">
            <a:avLst/>
          </a:prstGeom>
        </p:spPr>
      </p:pic>
      <p:pic>
        <p:nvPicPr>
          <p:cNvPr id="10" name="Picture 9"/>
          <p:cNvPicPr>
            <a:picLocks noChangeAspect="1"/>
          </p:cNvPicPr>
          <p:nvPr/>
        </p:nvPicPr>
        <p:blipFill>
          <a:blip r:embed="rId4"/>
          <a:stretch>
            <a:fillRect/>
          </a:stretch>
        </p:blipFill>
        <p:spPr>
          <a:xfrm>
            <a:off x="685800" y="5020019"/>
            <a:ext cx="5562600" cy="1117034"/>
          </a:xfrm>
          <a:prstGeom prst="rect">
            <a:avLst/>
          </a:prstGeom>
        </p:spPr>
      </p:pic>
      <p:sp>
        <p:nvSpPr>
          <p:cNvPr id="11" name="Curved Left Arrow 10"/>
          <p:cNvSpPr/>
          <p:nvPr/>
        </p:nvSpPr>
        <p:spPr>
          <a:xfrm>
            <a:off x="6400800" y="2438400"/>
            <a:ext cx="609600" cy="1828800"/>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2" name="Curved Left Arrow 11"/>
          <p:cNvSpPr/>
          <p:nvPr/>
        </p:nvSpPr>
        <p:spPr>
          <a:xfrm>
            <a:off x="6400800" y="2456934"/>
            <a:ext cx="762000" cy="2953265"/>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rot="20172597">
            <a:off x="254532" y="3584114"/>
            <a:ext cx="1143000" cy="369332"/>
          </a:xfrm>
          <a:prstGeom prst="rect">
            <a:avLst/>
          </a:prstGeom>
          <a:noFill/>
        </p:spPr>
        <p:txBody>
          <a:bodyPr wrap="square" rtlCol="0">
            <a:spAutoFit/>
          </a:bodyPr>
          <a:lstStyle/>
          <a:p>
            <a:r>
              <a:rPr lang="en-US" dirty="0" smtClean="0">
                <a:solidFill>
                  <a:srgbClr val="F58427"/>
                </a:solidFill>
              </a:rPr>
              <a:t>8K Page</a:t>
            </a:r>
            <a:endParaRPr lang="en-US" dirty="0">
              <a:solidFill>
                <a:srgbClr val="F58427"/>
              </a:solidFill>
            </a:endParaRPr>
          </a:p>
        </p:txBody>
      </p:sp>
      <p:sp>
        <p:nvSpPr>
          <p:cNvPr id="14" name="TextBox 13"/>
          <p:cNvSpPr txBox="1"/>
          <p:nvPr/>
        </p:nvSpPr>
        <p:spPr>
          <a:xfrm rot="20172597">
            <a:off x="306018" y="4822619"/>
            <a:ext cx="1143000" cy="369332"/>
          </a:xfrm>
          <a:prstGeom prst="rect">
            <a:avLst/>
          </a:prstGeom>
          <a:noFill/>
        </p:spPr>
        <p:txBody>
          <a:bodyPr wrap="square" rtlCol="0">
            <a:spAutoFit/>
          </a:bodyPr>
          <a:lstStyle/>
          <a:p>
            <a:r>
              <a:rPr lang="en-US" dirty="0" smtClean="0">
                <a:solidFill>
                  <a:srgbClr val="F58427"/>
                </a:solidFill>
              </a:rPr>
              <a:t>8K Page</a:t>
            </a:r>
            <a:endParaRPr lang="en-US" dirty="0">
              <a:solidFill>
                <a:srgbClr val="F58427"/>
              </a:solidFill>
            </a:endParaRPr>
          </a:p>
        </p:txBody>
      </p:sp>
    </p:spTree>
    <p:extLst>
      <p:ext uri="{BB962C8B-B14F-4D97-AF65-F5344CB8AC3E}">
        <p14:creationId xmlns:p14="http://schemas.microsoft.com/office/powerpoint/2010/main" val="273421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5257800" cy="799306"/>
          </a:xfrm>
        </p:spPr>
        <p:txBody>
          <a:bodyPr/>
          <a:lstStyle/>
          <a:p>
            <a:r>
              <a:rPr lang="en-US" sz="3600" dirty="0"/>
              <a:t>Column </a:t>
            </a:r>
            <a:r>
              <a:rPr lang="en-US" sz="3600" dirty="0" smtClean="0"/>
              <a:t>Store Index</a:t>
            </a:r>
            <a:endParaRPr lang="en-US" sz="3600" dirty="0"/>
          </a:p>
        </p:txBody>
      </p:sp>
      <p:sp>
        <p:nvSpPr>
          <p:cNvPr id="5" name="Rectangle 4"/>
          <p:cNvSpPr/>
          <p:nvPr/>
        </p:nvSpPr>
        <p:spPr>
          <a:xfrm>
            <a:off x="3717952" y="3221167"/>
            <a:ext cx="1595309" cy="369332"/>
          </a:xfrm>
          <a:prstGeom prst="rect">
            <a:avLst/>
          </a:prstGeom>
        </p:spPr>
        <p:txBody>
          <a:bodyPr wrap="none">
            <a:spAutoFit/>
          </a:bodyPr>
          <a:lstStyle/>
          <a:p>
            <a:r>
              <a:rPr lang="en-US" dirty="0"/>
              <a:t>Column Store</a:t>
            </a:r>
          </a:p>
        </p:txBody>
      </p:sp>
      <p:pic>
        <p:nvPicPr>
          <p:cNvPr id="8" name="Picture 7"/>
          <p:cNvPicPr>
            <a:picLocks noChangeAspect="1"/>
          </p:cNvPicPr>
          <p:nvPr/>
        </p:nvPicPr>
        <p:blipFill>
          <a:blip r:embed="rId2"/>
          <a:stretch>
            <a:fillRect/>
          </a:stretch>
        </p:blipFill>
        <p:spPr>
          <a:xfrm>
            <a:off x="685800" y="1164701"/>
            <a:ext cx="5562600" cy="2130721"/>
          </a:xfrm>
          <a:prstGeom prst="rect">
            <a:avLst/>
          </a:prstGeom>
        </p:spPr>
      </p:pic>
      <p:pic>
        <p:nvPicPr>
          <p:cNvPr id="3" name="Picture 2"/>
          <p:cNvPicPr>
            <a:picLocks noChangeAspect="1"/>
          </p:cNvPicPr>
          <p:nvPr/>
        </p:nvPicPr>
        <p:blipFill>
          <a:blip r:embed="rId3"/>
          <a:stretch>
            <a:fillRect/>
          </a:stretch>
        </p:blipFill>
        <p:spPr>
          <a:xfrm>
            <a:off x="2020769" y="3810000"/>
            <a:ext cx="554513" cy="2116202"/>
          </a:xfrm>
          <a:prstGeom prst="rect">
            <a:avLst/>
          </a:prstGeom>
        </p:spPr>
      </p:pic>
      <p:pic>
        <p:nvPicPr>
          <p:cNvPr id="4" name="Picture 3"/>
          <p:cNvPicPr>
            <a:picLocks noChangeAspect="1"/>
          </p:cNvPicPr>
          <p:nvPr/>
        </p:nvPicPr>
        <p:blipFill>
          <a:blip r:embed="rId4"/>
          <a:stretch>
            <a:fillRect/>
          </a:stretch>
        </p:blipFill>
        <p:spPr>
          <a:xfrm>
            <a:off x="3962400" y="3810000"/>
            <a:ext cx="889255" cy="2116202"/>
          </a:xfrm>
          <a:prstGeom prst="rect">
            <a:avLst/>
          </a:prstGeom>
        </p:spPr>
      </p:pic>
      <p:pic>
        <p:nvPicPr>
          <p:cNvPr id="6" name="Picture 5"/>
          <p:cNvPicPr>
            <a:picLocks noChangeAspect="1"/>
          </p:cNvPicPr>
          <p:nvPr/>
        </p:nvPicPr>
        <p:blipFill>
          <a:blip r:embed="rId5"/>
          <a:stretch>
            <a:fillRect/>
          </a:stretch>
        </p:blipFill>
        <p:spPr>
          <a:xfrm>
            <a:off x="2956474" y="3810000"/>
            <a:ext cx="739260" cy="2116202"/>
          </a:xfrm>
          <a:prstGeom prst="rect">
            <a:avLst/>
          </a:prstGeom>
        </p:spPr>
      </p:pic>
      <p:pic>
        <p:nvPicPr>
          <p:cNvPr id="7" name="Picture 6"/>
          <p:cNvPicPr>
            <a:picLocks noChangeAspect="1"/>
          </p:cNvPicPr>
          <p:nvPr/>
        </p:nvPicPr>
        <p:blipFill>
          <a:blip r:embed="rId6"/>
          <a:stretch>
            <a:fillRect/>
          </a:stretch>
        </p:blipFill>
        <p:spPr>
          <a:xfrm>
            <a:off x="5313261" y="3810000"/>
            <a:ext cx="401739" cy="2116202"/>
          </a:xfrm>
          <a:prstGeom prst="rect">
            <a:avLst/>
          </a:prstGeom>
        </p:spPr>
      </p:pic>
      <p:sp>
        <p:nvSpPr>
          <p:cNvPr id="16" name="Down Arrow 15"/>
          <p:cNvSpPr/>
          <p:nvPr/>
        </p:nvSpPr>
        <p:spPr>
          <a:xfrm rot="2200957">
            <a:off x="2210950" y="3342168"/>
            <a:ext cx="174150" cy="42108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Down Arrow 18"/>
          <p:cNvSpPr/>
          <p:nvPr/>
        </p:nvSpPr>
        <p:spPr>
          <a:xfrm>
            <a:off x="3124201" y="3368271"/>
            <a:ext cx="152400" cy="33317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Down Arrow 20"/>
          <p:cNvSpPr/>
          <p:nvPr/>
        </p:nvSpPr>
        <p:spPr>
          <a:xfrm>
            <a:off x="4204785" y="3368271"/>
            <a:ext cx="152400" cy="33317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Down Arrow 21"/>
          <p:cNvSpPr/>
          <p:nvPr/>
        </p:nvSpPr>
        <p:spPr>
          <a:xfrm rot="19036818">
            <a:off x="5193237" y="3362124"/>
            <a:ext cx="184264" cy="41902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Rectangle 22"/>
          <p:cNvSpPr/>
          <p:nvPr/>
        </p:nvSpPr>
        <p:spPr>
          <a:xfrm>
            <a:off x="3861884" y="3744772"/>
            <a:ext cx="1106581" cy="2394551"/>
          </a:xfrm>
          <a:prstGeom prst="rect">
            <a:avLst/>
          </a:prstGeom>
          <a:noFill/>
          <a:ln>
            <a:solidFill>
              <a:srgbClr val="F58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844160" y="3744773"/>
            <a:ext cx="838200" cy="2394551"/>
          </a:xfrm>
          <a:prstGeom prst="rect">
            <a:avLst/>
          </a:prstGeom>
          <a:noFill/>
          <a:ln>
            <a:solidFill>
              <a:srgbClr val="F58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862944" y="3751027"/>
            <a:ext cx="838200" cy="2394551"/>
          </a:xfrm>
          <a:prstGeom prst="rect">
            <a:avLst/>
          </a:prstGeom>
          <a:noFill/>
          <a:ln>
            <a:solidFill>
              <a:srgbClr val="F58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088572" y="3744771"/>
            <a:ext cx="838200" cy="2394551"/>
          </a:xfrm>
          <a:prstGeom prst="rect">
            <a:avLst/>
          </a:prstGeom>
          <a:noFill/>
          <a:ln>
            <a:solidFill>
              <a:srgbClr val="F58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20172597">
            <a:off x="1707173" y="6041721"/>
            <a:ext cx="1143000" cy="369332"/>
          </a:xfrm>
          <a:prstGeom prst="rect">
            <a:avLst/>
          </a:prstGeom>
          <a:noFill/>
        </p:spPr>
        <p:txBody>
          <a:bodyPr wrap="square" rtlCol="0">
            <a:spAutoFit/>
          </a:bodyPr>
          <a:lstStyle/>
          <a:p>
            <a:r>
              <a:rPr lang="en-US" dirty="0" smtClean="0">
                <a:solidFill>
                  <a:srgbClr val="F58427"/>
                </a:solidFill>
              </a:rPr>
              <a:t>8K Page</a:t>
            </a:r>
            <a:endParaRPr lang="en-US" dirty="0">
              <a:solidFill>
                <a:srgbClr val="F58427"/>
              </a:solidFill>
            </a:endParaRPr>
          </a:p>
        </p:txBody>
      </p:sp>
      <p:sp>
        <p:nvSpPr>
          <p:cNvPr id="28" name="TextBox 27"/>
          <p:cNvSpPr txBox="1"/>
          <p:nvPr/>
        </p:nvSpPr>
        <p:spPr>
          <a:xfrm rot="20172597">
            <a:off x="2715036" y="6063349"/>
            <a:ext cx="1143000" cy="369332"/>
          </a:xfrm>
          <a:prstGeom prst="rect">
            <a:avLst/>
          </a:prstGeom>
          <a:noFill/>
        </p:spPr>
        <p:txBody>
          <a:bodyPr wrap="square" rtlCol="0">
            <a:spAutoFit/>
          </a:bodyPr>
          <a:lstStyle/>
          <a:p>
            <a:r>
              <a:rPr lang="en-US" dirty="0" smtClean="0">
                <a:solidFill>
                  <a:srgbClr val="F58427"/>
                </a:solidFill>
              </a:rPr>
              <a:t>8K Page</a:t>
            </a:r>
            <a:endParaRPr lang="en-US" dirty="0">
              <a:solidFill>
                <a:srgbClr val="F58427"/>
              </a:solidFill>
            </a:endParaRPr>
          </a:p>
        </p:txBody>
      </p:sp>
      <p:sp>
        <p:nvSpPr>
          <p:cNvPr id="29" name="TextBox 28"/>
          <p:cNvSpPr txBox="1"/>
          <p:nvPr/>
        </p:nvSpPr>
        <p:spPr>
          <a:xfrm rot="20172597">
            <a:off x="3960273" y="6052019"/>
            <a:ext cx="1143000" cy="369332"/>
          </a:xfrm>
          <a:prstGeom prst="rect">
            <a:avLst/>
          </a:prstGeom>
          <a:noFill/>
        </p:spPr>
        <p:txBody>
          <a:bodyPr wrap="square" rtlCol="0">
            <a:spAutoFit/>
          </a:bodyPr>
          <a:lstStyle/>
          <a:p>
            <a:r>
              <a:rPr lang="en-US" dirty="0" smtClean="0">
                <a:solidFill>
                  <a:srgbClr val="F58427"/>
                </a:solidFill>
              </a:rPr>
              <a:t>8K Page</a:t>
            </a:r>
            <a:endParaRPr lang="en-US" dirty="0">
              <a:solidFill>
                <a:srgbClr val="F58427"/>
              </a:solidFill>
            </a:endParaRPr>
          </a:p>
        </p:txBody>
      </p:sp>
      <p:sp>
        <p:nvSpPr>
          <p:cNvPr id="30" name="TextBox 29"/>
          <p:cNvSpPr txBox="1"/>
          <p:nvPr/>
        </p:nvSpPr>
        <p:spPr>
          <a:xfrm rot="20172597">
            <a:off x="4923694" y="6041723"/>
            <a:ext cx="1143000" cy="369332"/>
          </a:xfrm>
          <a:prstGeom prst="rect">
            <a:avLst/>
          </a:prstGeom>
          <a:noFill/>
        </p:spPr>
        <p:txBody>
          <a:bodyPr wrap="square" rtlCol="0">
            <a:spAutoFit/>
          </a:bodyPr>
          <a:lstStyle/>
          <a:p>
            <a:r>
              <a:rPr lang="en-US" dirty="0" smtClean="0">
                <a:solidFill>
                  <a:srgbClr val="F58427"/>
                </a:solidFill>
              </a:rPr>
              <a:t>8K Page</a:t>
            </a:r>
            <a:endParaRPr lang="en-US" dirty="0">
              <a:solidFill>
                <a:srgbClr val="F58427"/>
              </a:solidFill>
            </a:endParaRPr>
          </a:p>
        </p:txBody>
      </p:sp>
      <p:sp>
        <p:nvSpPr>
          <p:cNvPr id="31" name="TextBox 30"/>
          <p:cNvSpPr txBox="1"/>
          <p:nvPr/>
        </p:nvSpPr>
        <p:spPr>
          <a:xfrm>
            <a:off x="6773092" y="3912792"/>
            <a:ext cx="1304108" cy="369332"/>
          </a:xfrm>
          <a:prstGeom prst="rect">
            <a:avLst/>
          </a:prstGeom>
          <a:noFill/>
        </p:spPr>
        <p:txBody>
          <a:bodyPr wrap="square" rtlCol="0">
            <a:spAutoFit/>
          </a:bodyPr>
          <a:lstStyle/>
          <a:p>
            <a:r>
              <a:rPr lang="en-US" dirty="0" smtClean="0">
                <a:solidFill>
                  <a:srgbClr val="F58427"/>
                </a:solidFill>
              </a:rPr>
              <a:t>Segments</a:t>
            </a:r>
            <a:endParaRPr lang="en-US" dirty="0">
              <a:solidFill>
                <a:srgbClr val="F58427"/>
              </a:solidFill>
            </a:endParaRPr>
          </a:p>
        </p:txBody>
      </p:sp>
      <p:cxnSp>
        <p:nvCxnSpPr>
          <p:cNvPr id="33" name="Straight Arrow Connector 32"/>
          <p:cNvCxnSpPr/>
          <p:nvPr/>
        </p:nvCxnSpPr>
        <p:spPr>
          <a:xfrm flipH="1">
            <a:off x="2708154" y="4085833"/>
            <a:ext cx="4090732" cy="93542"/>
          </a:xfrm>
          <a:prstGeom prst="straightConnector1">
            <a:avLst/>
          </a:prstGeom>
          <a:ln>
            <a:solidFill>
              <a:srgbClr val="F58427"/>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3717952" y="4092745"/>
            <a:ext cx="3077358" cy="184666"/>
          </a:xfrm>
          <a:prstGeom prst="straightConnector1">
            <a:avLst/>
          </a:prstGeom>
          <a:ln>
            <a:solidFill>
              <a:srgbClr val="F58427"/>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996964" y="4092745"/>
            <a:ext cx="1804627" cy="184666"/>
          </a:xfrm>
          <a:prstGeom prst="straightConnector1">
            <a:avLst/>
          </a:prstGeom>
          <a:ln>
            <a:solidFill>
              <a:srgbClr val="F5842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5950343" y="4094303"/>
            <a:ext cx="846320" cy="184666"/>
          </a:xfrm>
          <a:prstGeom prst="straightConnector1">
            <a:avLst/>
          </a:prstGeom>
          <a:ln>
            <a:solidFill>
              <a:srgbClr val="F5842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26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5257800" cy="799306"/>
          </a:xfrm>
        </p:spPr>
        <p:txBody>
          <a:bodyPr/>
          <a:lstStyle/>
          <a:p>
            <a:r>
              <a:rPr lang="en-US" sz="3600" dirty="0" smtClean="0"/>
              <a:t>Indexing Maintenance</a:t>
            </a:r>
            <a:endParaRPr lang="en-US" sz="3600" dirty="0"/>
          </a:p>
        </p:txBody>
      </p:sp>
      <p:sp>
        <p:nvSpPr>
          <p:cNvPr id="3" name="Content Placeholder 2"/>
          <p:cNvSpPr>
            <a:spLocks noGrp="1"/>
          </p:cNvSpPr>
          <p:nvPr>
            <p:ph idx="1"/>
          </p:nvPr>
        </p:nvSpPr>
        <p:spPr>
          <a:xfrm>
            <a:off x="457200" y="1600200"/>
            <a:ext cx="8229600" cy="4343400"/>
          </a:xfrm>
        </p:spPr>
        <p:txBody>
          <a:bodyPr>
            <a:normAutofit fontScale="62500" lnSpcReduction="20000"/>
          </a:bodyPr>
          <a:lstStyle/>
          <a:p>
            <a:pPr marL="64008" indent="0">
              <a:buNone/>
            </a:pPr>
            <a:r>
              <a:rPr lang="en-US" dirty="0" smtClean="0"/>
              <a:t>When to add update remove index</a:t>
            </a:r>
          </a:p>
          <a:p>
            <a:pPr marL="64008" indent="0">
              <a:buNone/>
            </a:pPr>
            <a:r>
              <a:rPr lang="en-US" dirty="0" smtClean="0"/>
              <a:t>Performance implications</a:t>
            </a:r>
          </a:p>
          <a:p>
            <a:pPr marL="64008" indent="0">
              <a:buNone/>
            </a:pPr>
            <a:r>
              <a:rPr lang="en-US" dirty="0" smtClean="0"/>
              <a:t>Index DMV’s</a:t>
            </a:r>
          </a:p>
          <a:p>
            <a:r>
              <a:rPr lang="en-US" dirty="0" err="1"/>
              <a:t>dm_db_index_usage_stats</a:t>
            </a:r>
            <a:endParaRPr lang="en-US" dirty="0"/>
          </a:p>
          <a:p>
            <a:r>
              <a:rPr lang="en-US" dirty="0" err="1" smtClean="0"/>
              <a:t>dm_db_missing_index_details</a:t>
            </a:r>
            <a:endParaRPr lang="en-US" dirty="0"/>
          </a:p>
          <a:p>
            <a:r>
              <a:rPr lang="en-US" dirty="0" err="1" smtClean="0"/>
              <a:t>dm_db_missing_index_groups</a:t>
            </a:r>
            <a:endParaRPr lang="en-US" dirty="0" smtClean="0"/>
          </a:p>
          <a:p>
            <a:r>
              <a:rPr lang="en-US" dirty="0" err="1" smtClean="0"/>
              <a:t>dm_db_missing_index_group_stats</a:t>
            </a:r>
            <a:endParaRPr lang="en-US" dirty="0" smtClean="0"/>
          </a:p>
          <a:p>
            <a:pPr marL="64008" indent="0">
              <a:buNone/>
            </a:pPr>
            <a:endParaRPr lang="en-US" dirty="0" smtClean="0"/>
          </a:p>
          <a:p>
            <a:pPr marL="64008" indent="0">
              <a:buNone/>
            </a:pPr>
            <a:r>
              <a:rPr lang="en-US" dirty="0" smtClean="0"/>
              <a:t>Brent </a:t>
            </a:r>
            <a:r>
              <a:rPr lang="en-US" dirty="0" err="1" smtClean="0"/>
              <a:t>Ozar’s</a:t>
            </a:r>
            <a:r>
              <a:rPr lang="en-US" dirty="0" smtClean="0"/>
              <a:t> Index Blitz</a:t>
            </a:r>
          </a:p>
          <a:p>
            <a:pPr marL="64008" indent="0">
              <a:buNone/>
            </a:pPr>
            <a:r>
              <a:rPr lang="en-US" dirty="0" smtClean="0">
                <a:hlinkClick r:id="rId2"/>
              </a:rPr>
              <a:t>https</a:t>
            </a:r>
            <a:r>
              <a:rPr lang="en-US" dirty="0">
                <a:hlinkClick r:id="rId2"/>
              </a:rPr>
              <a:t>://www.brentozar.com/blitzindex/</a:t>
            </a:r>
            <a:endParaRPr lang="en-US" dirty="0" smtClean="0"/>
          </a:p>
          <a:p>
            <a:pPr marL="64008" indent="0">
              <a:buNone/>
            </a:pPr>
            <a:endParaRPr lang="en-US" dirty="0"/>
          </a:p>
          <a:p>
            <a:endParaRPr lang="en-US" dirty="0"/>
          </a:p>
          <a:p>
            <a:endParaRPr lang="en-US" dirty="0"/>
          </a:p>
        </p:txBody>
      </p:sp>
    </p:spTree>
    <p:extLst>
      <p:ext uri="{BB962C8B-B14F-4D97-AF65-F5344CB8AC3E}">
        <p14:creationId xmlns:p14="http://schemas.microsoft.com/office/powerpoint/2010/main" val="1392660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5257800" cy="799306"/>
          </a:xfrm>
        </p:spPr>
        <p:txBody>
          <a:bodyPr/>
          <a:lstStyle/>
          <a:p>
            <a:r>
              <a:rPr lang="en-US" sz="3000" dirty="0" smtClean="0"/>
              <a:t>Database Partitioning</a:t>
            </a:r>
            <a:endParaRPr lang="en-US" sz="3000" dirty="0"/>
          </a:p>
        </p:txBody>
      </p:sp>
      <p:sp>
        <p:nvSpPr>
          <p:cNvPr id="3" name="Content Placeholder 2"/>
          <p:cNvSpPr>
            <a:spLocks noGrp="1"/>
          </p:cNvSpPr>
          <p:nvPr>
            <p:ph idx="1"/>
          </p:nvPr>
        </p:nvSpPr>
        <p:spPr>
          <a:xfrm>
            <a:off x="457200" y="1600200"/>
            <a:ext cx="8229600" cy="4343400"/>
          </a:xfrm>
        </p:spPr>
        <p:txBody>
          <a:bodyPr>
            <a:normAutofit fontScale="55000" lnSpcReduction="20000"/>
          </a:bodyPr>
          <a:lstStyle/>
          <a:p>
            <a:pPr marL="64008" indent="0">
              <a:buNone/>
            </a:pPr>
            <a:r>
              <a:rPr lang="en-US" dirty="0" smtClean="0"/>
              <a:t>Performance</a:t>
            </a:r>
          </a:p>
          <a:p>
            <a:pPr marL="64008" indent="0">
              <a:buNone/>
            </a:pPr>
            <a:r>
              <a:rPr lang="en-US" dirty="0" smtClean="0"/>
              <a:t>Partition function</a:t>
            </a:r>
          </a:p>
          <a:p>
            <a:pPr marL="64008" indent="0">
              <a:buNone/>
            </a:pPr>
            <a:r>
              <a:rPr lang="en-US" dirty="0"/>
              <a:t>	</a:t>
            </a:r>
            <a:r>
              <a:rPr lang="en-US" dirty="0" smtClean="0"/>
              <a:t>Single Column</a:t>
            </a:r>
          </a:p>
          <a:p>
            <a:pPr marL="64008" indent="0">
              <a:buNone/>
            </a:pPr>
            <a:r>
              <a:rPr lang="en-US" dirty="0" smtClean="0"/>
              <a:t>	Data type</a:t>
            </a:r>
          </a:p>
          <a:p>
            <a:pPr marL="64008" indent="0">
              <a:buNone/>
            </a:pPr>
            <a:r>
              <a:rPr lang="en-US" dirty="0" smtClean="0"/>
              <a:t>	Range Right or Left (inclusive)</a:t>
            </a:r>
          </a:p>
          <a:p>
            <a:pPr marL="64008" indent="0">
              <a:buNone/>
            </a:pPr>
            <a:r>
              <a:rPr lang="en-US" dirty="0" smtClean="0"/>
              <a:t>		Range Right suggested </a:t>
            </a:r>
            <a:r>
              <a:rPr lang="en-US" dirty="0" smtClean="0"/>
              <a:t>for dates</a:t>
            </a:r>
            <a:endParaRPr lang="en-US" dirty="0" smtClean="0"/>
          </a:p>
          <a:p>
            <a:pPr marL="64008" indent="0">
              <a:buNone/>
            </a:pPr>
            <a:r>
              <a:rPr lang="en-US" dirty="0" smtClean="0"/>
              <a:t>File Groups</a:t>
            </a:r>
          </a:p>
          <a:p>
            <a:pPr marL="64008" indent="0">
              <a:buNone/>
            </a:pPr>
            <a:r>
              <a:rPr lang="en-US" dirty="0" smtClean="0"/>
              <a:t>Database Files</a:t>
            </a:r>
          </a:p>
          <a:p>
            <a:pPr marL="64008" indent="0">
              <a:buNone/>
            </a:pPr>
            <a:r>
              <a:rPr lang="en-US" dirty="0" smtClean="0"/>
              <a:t>Partition Scheme</a:t>
            </a:r>
          </a:p>
          <a:p>
            <a:pPr marL="64008" indent="0">
              <a:buNone/>
            </a:pPr>
            <a:r>
              <a:rPr lang="en-US" dirty="0"/>
              <a:t>	</a:t>
            </a:r>
            <a:r>
              <a:rPr lang="en-US" dirty="0" smtClean="0"/>
              <a:t>maps data from table to the file groups via partition function </a:t>
            </a:r>
          </a:p>
          <a:p>
            <a:pPr marL="64008" indent="0">
              <a:buNone/>
            </a:pPr>
            <a:r>
              <a:rPr lang="en-US" dirty="0"/>
              <a:t>	</a:t>
            </a:r>
            <a:r>
              <a:rPr lang="en-US" dirty="0" smtClean="0"/>
              <a:t>Order of file groups specify where data is loaded </a:t>
            </a:r>
          </a:p>
          <a:p>
            <a:pPr marL="64008" indent="0">
              <a:buNone/>
            </a:pPr>
            <a:r>
              <a:rPr lang="en-US" dirty="0" smtClean="0"/>
              <a:t>Create or alter table (on </a:t>
            </a:r>
            <a:r>
              <a:rPr lang="en-US" dirty="0" smtClean="0"/>
              <a:t>partition </a:t>
            </a:r>
            <a:r>
              <a:rPr lang="en-US" dirty="0" smtClean="0"/>
              <a:t>scheme)</a:t>
            </a:r>
            <a:endParaRPr lang="en-US" dirty="0" smtClean="0"/>
          </a:p>
          <a:p>
            <a:pPr marL="64008" indent="0">
              <a:buNone/>
            </a:pPr>
            <a:endParaRPr lang="en-US" dirty="0" smtClean="0"/>
          </a:p>
          <a:p>
            <a:pPr marL="64008" indent="0">
              <a:buNone/>
            </a:pPr>
            <a:endParaRPr lang="en-US" dirty="0" smtClean="0"/>
          </a:p>
          <a:p>
            <a:pPr marL="64008" indent="0">
              <a:buNone/>
            </a:pPr>
            <a:endParaRPr lang="en-US" dirty="0" smtClean="0"/>
          </a:p>
          <a:p>
            <a:endParaRPr lang="en-US" dirty="0" smtClean="0"/>
          </a:p>
          <a:p>
            <a:endParaRPr lang="en-US" dirty="0"/>
          </a:p>
        </p:txBody>
      </p:sp>
      <p:pic>
        <p:nvPicPr>
          <p:cNvPr id="5" name="Picture 4"/>
          <p:cNvPicPr>
            <a:picLocks noChangeAspect="1"/>
          </p:cNvPicPr>
          <p:nvPr/>
        </p:nvPicPr>
        <p:blipFill>
          <a:blip r:embed="rId2"/>
          <a:stretch>
            <a:fillRect/>
          </a:stretch>
        </p:blipFill>
        <p:spPr>
          <a:xfrm>
            <a:off x="3276600" y="1447800"/>
            <a:ext cx="5248275" cy="1133475"/>
          </a:xfrm>
          <a:prstGeom prst="rect">
            <a:avLst/>
          </a:prstGeom>
        </p:spPr>
      </p:pic>
      <p:pic>
        <p:nvPicPr>
          <p:cNvPr id="6" name="Picture 5"/>
          <p:cNvPicPr>
            <a:picLocks noChangeAspect="1"/>
          </p:cNvPicPr>
          <p:nvPr/>
        </p:nvPicPr>
        <p:blipFill>
          <a:blip r:embed="rId3"/>
          <a:stretch>
            <a:fillRect/>
          </a:stretch>
        </p:blipFill>
        <p:spPr>
          <a:xfrm>
            <a:off x="3276600" y="1145651"/>
            <a:ext cx="5087241" cy="2148790"/>
          </a:xfrm>
          <a:prstGeom prst="rect">
            <a:avLst/>
          </a:prstGeom>
        </p:spPr>
      </p:pic>
      <p:pic>
        <p:nvPicPr>
          <p:cNvPr id="8" name="Picture 7"/>
          <p:cNvPicPr>
            <a:picLocks noChangeAspect="1"/>
          </p:cNvPicPr>
          <p:nvPr/>
        </p:nvPicPr>
        <p:blipFill>
          <a:blip r:embed="rId4"/>
          <a:stretch>
            <a:fillRect/>
          </a:stretch>
        </p:blipFill>
        <p:spPr>
          <a:xfrm>
            <a:off x="3276600" y="990600"/>
            <a:ext cx="5131502" cy="2194799"/>
          </a:xfrm>
          <a:prstGeom prst="rect">
            <a:avLst/>
          </a:prstGeom>
        </p:spPr>
      </p:pic>
    </p:spTree>
    <p:extLst>
      <p:ext uri="{BB962C8B-B14F-4D97-AF65-F5344CB8AC3E}">
        <p14:creationId xmlns:p14="http://schemas.microsoft.com/office/powerpoint/2010/main" val="29762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5257800" cy="799306"/>
          </a:xfrm>
        </p:spPr>
        <p:txBody>
          <a:bodyPr/>
          <a:lstStyle/>
          <a:p>
            <a:r>
              <a:rPr lang="en-US" sz="3000" dirty="0" smtClean="0"/>
              <a:t>Database Partitioning</a:t>
            </a:r>
            <a:endParaRPr lang="en-US" sz="3000" dirty="0"/>
          </a:p>
        </p:txBody>
      </p:sp>
      <p:sp>
        <p:nvSpPr>
          <p:cNvPr id="3" name="Content Placeholder 2"/>
          <p:cNvSpPr>
            <a:spLocks noGrp="1"/>
          </p:cNvSpPr>
          <p:nvPr>
            <p:ph idx="1"/>
          </p:nvPr>
        </p:nvSpPr>
        <p:spPr>
          <a:xfrm>
            <a:off x="457200" y="1600200"/>
            <a:ext cx="8229600" cy="4343400"/>
          </a:xfrm>
        </p:spPr>
        <p:txBody>
          <a:bodyPr>
            <a:normAutofit/>
          </a:bodyPr>
          <a:lstStyle/>
          <a:p>
            <a:pPr marL="64008" indent="0">
              <a:buNone/>
            </a:pPr>
            <a:r>
              <a:rPr lang="en-US" dirty="0" smtClean="0"/>
              <a:t>Switch in</a:t>
            </a:r>
          </a:p>
          <a:p>
            <a:pPr marL="64008" indent="0">
              <a:buNone/>
            </a:pPr>
            <a:r>
              <a:rPr lang="en-US" dirty="0" smtClean="0"/>
              <a:t>	Identical Schemas</a:t>
            </a:r>
            <a:endParaRPr lang="en-US" dirty="0" smtClean="0"/>
          </a:p>
          <a:p>
            <a:pPr marL="64008" indent="0">
              <a:buNone/>
            </a:pPr>
            <a:r>
              <a:rPr lang="en-US" dirty="0" smtClean="0"/>
              <a:t>	Additional </a:t>
            </a:r>
            <a:r>
              <a:rPr lang="en-US" dirty="0"/>
              <a:t>Constraints </a:t>
            </a:r>
            <a:r>
              <a:rPr lang="en-US" dirty="0" smtClean="0"/>
              <a:t>Required</a:t>
            </a:r>
          </a:p>
          <a:p>
            <a:pPr marL="64008" indent="0">
              <a:buNone/>
            </a:pPr>
            <a:r>
              <a:rPr lang="en-US" dirty="0"/>
              <a:t>	</a:t>
            </a:r>
            <a:r>
              <a:rPr lang="en-US" dirty="0" smtClean="0"/>
              <a:t>Existing Constraints must be implemented</a:t>
            </a:r>
          </a:p>
          <a:p>
            <a:pPr marL="64008" indent="0">
              <a:buNone/>
            </a:pPr>
            <a:endParaRPr lang="en-US" dirty="0"/>
          </a:p>
          <a:p>
            <a:pPr marL="64008" indent="0">
              <a:buNone/>
            </a:pPr>
            <a:endParaRPr lang="en-US" dirty="0" smtClean="0"/>
          </a:p>
          <a:p>
            <a:pPr marL="64008" indent="0">
              <a:buNone/>
            </a:pPr>
            <a:endParaRPr lang="en-US" dirty="0" smtClean="0"/>
          </a:p>
          <a:p>
            <a:pPr marL="64008" indent="0">
              <a:buNone/>
            </a:pPr>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1295400" y="4267200"/>
            <a:ext cx="7521262" cy="914400"/>
          </a:xfrm>
          <a:prstGeom prst="rect">
            <a:avLst/>
          </a:prstGeom>
        </p:spPr>
      </p:pic>
      <p:pic>
        <p:nvPicPr>
          <p:cNvPr id="5" name="Picture 4"/>
          <p:cNvPicPr>
            <a:picLocks noChangeAspect="1"/>
          </p:cNvPicPr>
          <p:nvPr/>
        </p:nvPicPr>
        <p:blipFill>
          <a:blip r:embed="rId3"/>
          <a:stretch>
            <a:fillRect/>
          </a:stretch>
        </p:blipFill>
        <p:spPr>
          <a:xfrm>
            <a:off x="1371599" y="5150374"/>
            <a:ext cx="6260377" cy="640826"/>
          </a:xfrm>
          <a:prstGeom prst="rect">
            <a:avLst/>
          </a:prstGeom>
        </p:spPr>
      </p:pic>
    </p:spTree>
    <p:extLst>
      <p:ext uri="{BB962C8B-B14F-4D97-AF65-F5344CB8AC3E}">
        <p14:creationId xmlns:p14="http://schemas.microsoft.com/office/powerpoint/2010/main" val="139948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5257800" cy="799306"/>
          </a:xfrm>
        </p:spPr>
        <p:txBody>
          <a:bodyPr/>
          <a:lstStyle/>
          <a:p>
            <a:r>
              <a:rPr lang="en-US" sz="3600" dirty="0" smtClean="0"/>
              <a:t>IaaS Databases</a:t>
            </a:r>
            <a:endParaRPr lang="en-US" sz="3600" dirty="0"/>
          </a:p>
        </p:txBody>
      </p:sp>
      <p:sp>
        <p:nvSpPr>
          <p:cNvPr id="3" name="Content Placeholder 2"/>
          <p:cNvSpPr>
            <a:spLocks noGrp="1"/>
          </p:cNvSpPr>
          <p:nvPr>
            <p:ph idx="1"/>
          </p:nvPr>
        </p:nvSpPr>
        <p:spPr>
          <a:xfrm>
            <a:off x="457200" y="1600200"/>
            <a:ext cx="8229600" cy="4419600"/>
          </a:xfrm>
        </p:spPr>
        <p:txBody>
          <a:bodyPr>
            <a:normAutofit fontScale="40000" lnSpcReduction="20000"/>
          </a:bodyPr>
          <a:lstStyle/>
          <a:p>
            <a:pPr marL="64008" indent="0">
              <a:buNone/>
            </a:pPr>
            <a:r>
              <a:rPr lang="en-US" dirty="0" smtClean="0"/>
              <a:t>Infrastructure as a Service</a:t>
            </a:r>
          </a:p>
          <a:p>
            <a:pPr marL="64008" indent="0">
              <a:buNone/>
            </a:pPr>
            <a:r>
              <a:rPr lang="en-US" dirty="0"/>
              <a:t>Similar to Virtual Machines</a:t>
            </a:r>
          </a:p>
          <a:p>
            <a:pPr marL="64008" indent="0">
              <a:buNone/>
            </a:pPr>
            <a:r>
              <a:rPr lang="en-US" dirty="0" smtClean="0"/>
              <a:t>Provider </a:t>
            </a:r>
            <a:r>
              <a:rPr lang="en-US" dirty="0" smtClean="0"/>
              <a:t>Manages Hardware</a:t>
            </a:r>
          </a:p>
          <a:p>
            <a:pPr marL="64008" indent="0">
              <a:buNone/>
            </a:pPr>
            <a:r>
              <a:rPr lang="en-US" dirty="0" smtClean="0"/>
              <a:t>Operating System</a:t>
            </a:r>
          </a:p>
          <a:p>
            <a:pPr marL="64008" indent="0">
              <a:buNone/>
            </a:pPr>
            <a:r>
              <a:rPr lang="en-US" dirty="0"/>
              <a:t>Existing Application </a:t>
            </a:r>
            <a:r>
              <a:rPr lang="en-US" dirty="0" smtClean="0"/>
              <a:t>Development</a:t>
            </a:r>
            <a:endParaRPr lang="en-US" dirty="0" smtClean="0"/>
          </a:p>
          <a:p>
            <a:pPr marL="64008" indent="0">
              <a:buNone/>
            </a:pPr>
            <a:r>
              <a:rPr lang="en-US" dirty="0" smtClean="0"/>
              <a:t>Pros</a:t>
            </a:r>
          </a:p>
          <a:p>
            <a:r>
              <a:rPr lang="en-US" dirty="0" smtClean="0"/>
              <a:t>Full </a:t>
            </a:r>
            <a:r>
              <a:rPr lang="en-US" dirty="0" smtClean="0"/>
              <a:t>Control</a:t>
            </a:r>
          </a:p>
          <a:p>
            <a:r>
              <a:rPr lang="en-US" dirty="0" smtClean="0"/>
              <a:t>Cloud Computing Benefits</a:t>
            </a:r>
          </a:p>
          <a:p>
            <a:r>
              <a:rPr lang="en-US" dirty="0" smtClean="0"/>
              <a:t>Customization</a:t>
            </a:r>
          </a:p>
          <a:p>
            <a:r>
              <a:rPr lang="en-US" dirty="0" smtClean="0"/>
              <a:t>Integration with existing infrastructure</a:t>
            </a:r>
          </a:p>
          <a:p>
            <a:pPr marL="64008" indent="0">
              <a:buNone/>
            </a:pPr>
            <a:r>
              <a:rPr lang="en-US" dirty="0" smtClean="0"/>
              <a:t>Cons</a:t>
            </a:r>
          </a:p>
          <a:p>
            <a:r>
              <a:rPr lang="en-US" dirty="0" smtClean="0"/>
              <a:t>BYOL (Bring Your Own License)</a:t>
            </a:r>
          </a:p>
          <a:p>
            <a:r>
              <a:rPr lang="en-US" dirty="0" smtClean="0"/>
              <a:t>Total Cost of Ownership</a:t>
            </a:r>
          </a:p>
          <a:p>
            <a:r>
              <a:rPr lang="en-US" dirty="0" smtClean="0"/>
              <a:t>Manage Server</a:t>
            </a:r>
          </a:p>
          <a:p>
            <a:r>
              <a:rPr lang="en-US" dirty="0"/>
              <a:t>SQL Server </a:t>
            </a:r>
            <a:r>
              <a:rPr lang="en-US" dirty="0" smtClean="0"/>
              <a:t>Installation</a:t>
            </a:r>
          </a:p>
        </p:txBody>
      </p:sp>
    </p:spTree>
    <p:extLst>
      <p:ext uri="{BB962C8B-B14F-4D97-AF65-F5344CB8AC3E}">
        <p14:creationId xmlns:p14="http://schemas.microsoft.com/office/powerpoint/2010/main" val="354694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5257800" cy="799306"/>
          </a:xfrm>
        </p:spPr>
        <p:txBody>
          <a:bodyPr/>
          <a:lstStyle/>
          <a:p>
            <a:r>
              <a:rPr lang="en-US" sz="3600" dirty="0"/>
              <a:t>P</a:t>
            </a:r>
            <a:r>
              <a:rPr lang="en-US" sz="3600" dirty="0" smtClean="0"/>
              <a:t>aaS Databases</a:t>
            </a:r>
            <a:endParaRPr lang="en-US" sz="3600" dirty="0"/>
          </a:p>
        </p:txBody>
      </p:sp>
      <p:sp>
        <p:nvSpPr>
          <p:cNvPr id="3" name="Content Placeholder 2"/>
          <p:cNvSpPr>
            <a:spLocks noGrp="1"/>
          </p:cNvSpPr>
          <p:nvPr>
            <p:ph idx="1"/>
          </p:nvPr>
        </p:nvSpPr>
        <p:spPr>
          <a:xfrm>
            <a:off x="457200" y="1600200"/>
            <a:ext cx="8229600" cy="4419600"/>
          </a:xfrm>
        </p:spPr>
        <p:txBody>
          <a:bodyPr>
            <a:normAutofit fontScale="40000" lnSpcReduction="20000"/>
          </a:bodyPr>
          <a:lstStyle/>
          <a:p>
            <a:pPr marL="64008" indent="0">
              <a:buNone/>
            </a:pPr>
            <a:r>
              <a:rPr lang="en-US" dirty="0" smtClean="0"/>
              <a:t>Platform as a Service</a:t>
            </a:r>
          </a:p>
          <a:p>
            <a:pPr marL="64008" indent="0">
              <a:buNone/>
            </a:pPr>
            <a:r>
              <a:rPr lang="en-US" dirty="0" smtClean="0"/>
              <a:t>Provider </a:t>
            </a:r>
            <a:r>
              <a:rPr lang="en-US" dirty="0" smtClean="0"/>
              <a:t>Manages Hardware</a:t>
            </a:r>
          </a:p>
          <a:p>
            <a:pPr marL="64008" indent="0">
              <a:buNone/>
            </a:pPr>
            <a:r>
              <a:rPr lang="en-US" dirty="0" smtClean="0"/>
              <a:t>Provider Manages Operating System</a:t>
            </a:r>
          </a:p>
          <a:p>
            <a:pPr marL="64008" indent="0">
              <a:buNone/>
            </a:pPr>
            <a:r>
              <a:rPr lang="en-US" dirty="0" smtClean="0"/>
              <a:t>Provider Manages Database Server Internals</a:t>
            </a:r>
          </a:p>
          <a:p>
            <a:pPr marL="64008" indent="0">
              <a:buNone/>
            </a:pPr>
            <a:r>
              <a:rPr lang="en-US" dirty="0"/>
              <a:t>New App development</a:t>
            </a:r>
          </a:p>
          <a:p>
            <a:pPr marL="64008" indent="0">
              <a:buNone/>
            </a:pPr>
            <a:r>
              <a:rPr lang="en-US" dirty="0" smtClean="0"/>
              <a:t>Pros</a:t>
            </a:r>
            <a:endParaRPr lang="en-US" dirty="0" smtClean="0"/>
          </a:p>
          <a:p>
            <a:r>
              <a:rPr lang="en-US" dirty="0" smtClean="0"/>
              <a:t>SQL Server License included in Cost</a:t>
            </a:r>
            <a:endParaRPr lang="en-US" dirty="0"/>
          </a:p>
          <a:p>
            <a:r>
              <a:rPr lang="en-US" dirty="0" smtClean="0"/>
              <a:t>Scaling Up and Down</a:t>
            </a:r>
          </a:p>
          <a:p>
            <a:r>
              <a:rPr lang="en-US" dirty="0" smtClean="0"/>
              <a:t>Less IT Support, DBA’s</a:t>
            </a:r>
          </a:p>
          <a:p>
            <a:r>
              <a:rPr lang="en-US" dirty="0" smtClean="0"/>
              <a:t>Application Development Speed </a:t>
            </a:r>
          </a:p>
          <a:p>
            <a:pPr marL="64008" indent="0">
              <a:buNone/>
            </a:pPr>
            <a:r>
              <a:rPr lang="en-US" dirty="0" smtClean="0"/>
              <a:t>Cons</a:t>
            </a:r>
          </a:p>
          <a:p>
            <a:r>
              <a:rPr lang="en-US" dirty="0" smtClean="0"/>
              <a:t>Control</a:t>
            </a:r>
            <a:endParaRPr lang="en-US" dirty="0"/>
          </a:p>
          <a:p>
            <a:r>
              <a:rPr lang="en-US" dirty="0" smtClean="0"/>
              <a:t>Cost</a:t>
            </a:r>
          </a:p>
          <a:p>
            <a:r>
              <a:rPr lang="en-US" dirty="0" smtClean="0"/>
              <a:t>Functionality</a:t>
            </a:r>
          </a:p>
          <a:p>
            <a:r>
              <a:rPr lang="en-US" dirty="0" smtClean="0"/>
              <a:t>Configuration</a:t>
            </a:r>
          </a:p>
        </p:txBody>
      </p:sp>
    </p:spTree>
    <p:extLst>
      <p:ext uri="{BB962C8B-B14F-4D97-AF65-F5344CB8AC3E}">
        <p14:creationId xmlns:p14="http://schemas.microsoft.com/office/powerpoint/2010/main" val="1927673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425654"/>
            <a:ext cx="7726680" cy="5279945"/>
          </a:xfrm>
        </p:spPr>
        <p:txBody>
          <a:bodyPr>
            <a:normAutofit/>
          </a:bodyPr>
          <a:lstStyle/>
          <a:p>
            <a:r>
              <a:rPr lang="en-US" dirty="0" smtClean="0"/>
              <a:t>System Catalog Views</a:t>
            </a:r>
          </a:p>
          <a:p>
            <a:r>
              <a:rPr lang="en-US" dirty="0"/>
              <a:t>Dynamic Management Views</a:t>
            </a:r>
          </a:p>
          <a:p>
            <a:r>
              <a:rPr lang="en-US" dirty="0" smtClean="0"/>
              <a:t>Extended Events</a:t>
            </a:r>
          </a:p>
          <a:p>
            <a:r>
              <a:rPr lang="en-US" dirty="0"/>
              <a:t>Index Maintenance</a:t>
            </a:r>
          </a:p>
          <a:p>
            <a:r>
              <a:rPr lang="en-US" dirty="0" smtClean="0"/>
              <a:t>Database Partitioning</a:t>
            </a:r>
          </a:p>
          <a:p>
            <a:r>
              <a:rPr lang="en-US" dirty="0"/>
              <a:t>AWS and AZURE Databases</a:t>
            </a:r>
          </a:p>
          <a:p>
            <a:r>
              <a:rPr lang="en-US" dirty="0" smtClean="0"/>
              <a:t>Performance Tuning</a:t>
            </a:r>
          </a:p>
          <a:p>
            <a:endParaRPr lang="en-US" dirty="0"/>
          </a:p>
        </p:txBody>
      </p:sp>
    </p:spTree>
    <p:extLst>
      <p:ext uri="{BB962C8B-B14F-4D97-AF65-F5344CB8AC3E}">
        <p14:creationId xmlns:p14="http://schemas.microsoft.com/office/powerpoint/2010/main" val="3517698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5257800" cy="799306"/>
          </a:xfrm>
        </p:spPr>
        <p:txBody>
          <a:bodyPr/>
          <a:lstStyle/>
          <a:p>
            <a:r>
              <a:rPr lang="en-US" sz="3600" dirty="0" smtClean="0"/>
              <a:t>Azure SQL Databases</a:t>
            </a:r>
            <a:endParaRPr lang="en-US" sz="3600" dirty="0"/>
          </a:p>
        </p:txBody>
      </p:sp>
      <p:sp>
        <p:nvSpPr>
          <p:cNvPr id="3" name="Content Placeholder 2"/>
          <p:cNvSpPr>
            <a:spLocks noGrp="1"/>
          </p:cNvSpPr>
          <p:nvPr>
            <p:ph idx="1"/>
          </p:nvPr>
        </p:nvSpPr>
        <p:spPr>
          <a:xfrm>
            <a:off x="457200" y="1600200"/>
            <a:ext cx="8229600" cy="4343400"/>
          </a:xfrm>
        </p:spPr>
        <p:txBody>
          <a:bodyPr>
            <a:normAutofit fontScale="62500" lnSpcReduction="20000"/>
          </a:bodyPr>
          <a:lstStyle/>
          <a:p>
            <a:pPr marL="64008" indent="0">
              <a:buNone/>
            </a:pPr>
            <a:r>
              <a:rPr lang="en-US" dirty="0" smtClean="0"/>
              <a:t>Microsoft Technology</a:t>
            </a:r>
          </a:p>
          <a:p>
            <a:pPr marL="64008" indent="0">
              <a:buNone/>
            </a:pPr>
            <a:r>
              <a:rPr lang="en-US" dirty="0" smtClean="0"/>
              <a:t>DTU (Data Transaction Unit)</a:t>
            </a:r>
          </a:p>
          <a:p>
            <a:pPr marL="64008" indent="0">
              <a:buNone/>
            </a:pPr>
            <a:r>
              <a:rPr lang="en-US" dirty="0"/>
              <a:t>	</a:t>
            </a:r>
            <a:r>
              <a:rPr lang="en-US" dirty="0" smtClean="0"/>
              <a:t>CPU, Memory, Reads, Writes</a:t>
            </a:r>
          </a:p>
          <a:p>
            <a:pPr marL="64008" indent="0">
              <a:buNone/>
            </a:pPr>
            <a:r>
              <a:rPr lang="en-US" dirty="0"/>
              <a:t>	</a:t>
            </a:r>
            <a:r>
              <a:rPr lang="en-US" sz="1800" dirty="0">
                <a:hlinkClick r:id="rId2"/>
              </a:rPr>
              <a:t>https://azure.microsoft.com/en-us/pricing/calculator/</a:t>
            </a:r>
            <a:endParaRPr lang="en-US" sz="1800" dirty="0"/>
          </a:p>
          <a:p>
            <a:pPr marL="64008" indent="0">
              <a:buNone/>
            </a:pPr>
            <a:r>
              <a:rPr lang="en-US" dirty="0" smtClean="0"/>
              <a:t>Elastic Queries</a:t>
            </a:r>
          </a:p>
          <a:p>
            <a:pPr marL="64008" indent="0">
              <a:buNone/>
            </a:pPr>
            <a:r>
              <a:rPr lang="en-US" dirty="0" smtClean="0"/>
              <a:t>Authentication</a:t>
            </a:r>
          </a:p>
          <a:p>
            <a:pPr marL="64008" indent="0">
              <a:buNone/>
            </a:pPr>
            <a:r>
              <a:rPr lang="en-US" dirty="0" smtClean="0"/>
              <a:t>SSIS</a:t>
            </a:r>
            <a:r>
              <a:rPr lang="en-US" dirty="0" smtClean="0"/>
              <a:t>, MDS, DQS</a:t>
            </a:r>
          </a:p>
          <a:p>
            <a:pPr marL="64008" indent="0">
              <a:buNone/>
            </a:pPr>
            <a:r>
              <a:rPr lang="en-US" dirty="0" smtClean="0"/>
              <a:t>Separate Database Connections</a:t>
            </a:r>
          </a:p>
          <a:p>
            <a:pPr marL="64008" indent="0">
              <a:buNone/>
            </a:pPr>
            <a:r>
              <a:rPr lang="en-US" dirty="0" smtClean="0"/>
              <a:t>Troubleshooting and Server Level DMVs</a:t>
            </a:r>
          </a:p>
          <a:p>
            <a:pPr marL="64008" indent="0">
              <a:buNone/>
            </a:pPr>
            <a:r>
              <a:rPr lang="en-US" dirty="0" smtClean="0"/>
              <a:t>Network IP Ranges</a:t>
            </a:r>
          </a:p>
          <a:p>
            <a:pPr marL="64008" indent="0">
              <a:buNone/>
            </a:pPr>
            <a:r>
              <a:rPr lang="en-US" dirty="0" smtClean="0"/>
              <a:t>Elastic Database Jobs</a:t>
            </a:r>
            <a:endParaRPr lang="en-US" dirty="0"/>
          </a:p>
        </p:txBody>
      </p:sp>
    </p:spTree>
    <p:extLst>
      <p:ext uri="{BB962C8B-B14F-4D97-AF65-F5344CB8AC3E}">
        <p14:creationId xmlns:p14="http://schemas.microsoft.com/office/powerpoint/2010/main" val="385450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5257800" cy="799306"/>
          </a:xfrm>
        </p:spPr>
        <p:txBody>
          <a:bodyPr/>
          <a:lstStyle/>
          <a:p>
            <a:r>
              <a:rPr lang="en-US" sz="3600" dirty="0" smtClean="0"/>
              <a:t>AWS RDS Database</a:t>
            </a:r>
            <a:endParaRPr lang="en-US" sz="3600" dirty="0"/>
          </a:p>
        </p:txBody>
      </p:sp>
      <p:sp>
        <p:nvSpPr>
          <p:cNvPr id="3" name="Content Placeholder 2"/>
          <p:cNvSpPr>
            <a:spLocks noGrp="1"/>
          </p:cNvSpPr>
          <p:nvPr>
            <p:ph idx="1"/>
          </p:nvPr>
        </p:nvSpPr>
        <p:spPr>
          <a:xfrm>
            <a:off x="457200" y="1600200"/>
            <a:ext cx="8229600" cy="4343400"/>
          </a:xfrm>
        </p:spPr>
        <p:txBody>
          <a:bodyPr>
            <a:normAutofit fontScale="85000" lnSpcReduction="20000"/>
          </a:bodyPr>
          <a:lstStyle/>
          <a:p>
            <a:pPr marL="64008" indent="0">
              <a:buNone/>
            </a:pPr>
            <a:r>
              <a:rPr lang="en-US" dirty="0" smtClean="0"/>
              <a:t>Amazon Web Service Technology</a:t>
            </a:r>
          </a:p>
          <a:p>
            <a:pPr marL="64008" indent="0">
              <a:buNone/>
            </a:pPr>
            <a:r>
              <a:rPr lang="en-US" dirty="0" smtClean="0"/>
              <a:t>Size </a:t>
            </a:r>
            <a:r>
              <a:rPr lang="en-US" dirty="0" smtClean="0"/>
              <a:t>Based Pricing Model</a:t>
            </a:r>
            <a:endParaRPr lang="en-US" dirty="0" smtClean="0"/>
          </a:p>
          <a:p>
            <a:pPr marL="438912" lvl="1" indent="0">
              <a:buNone/>
            </a:pPr>
            <a:r>
              <a:rPr lang="en-US" sz="1600" dirty="0" smtClean="0">
                <a:hlinkClick r:id="rId2"/>
              </a:rPr>
              <a:t>https://aws.amazon.com/rds/sqlserver/pricing/</a:t>
            </a:r>
            <a:endParaRPr lang="en-US" sz="1600" dirty="0" smtClean="0"/>
          </a:p>
          <a:p>
            <a:pPr marL="64008" indent="0">
              <a:buNone/>
            </a:pPr>
            <a:r>
              <a:rPr lang="en-US" dirty="0"/>
              <a:t>Authentication</a:t>
            </a:r>
          </a:p>
          <a:p>
            <a:pPr marL="64008" indent="0">
              <a:buNone/>
            </a:pPr>
            <a:r>
              <a:rPr lang="en-US" dirty="0" smtClean="0"/>
              <a:t>RDS Server Based</a:t>
            </a:r>
            <a:endParaRPr lang="en-US" dirty="0"/>
          </a:p>
          <a:p>
            <a:pPr marL="64008" indent="0">
              <a:buNone/>
            </a:pPr>
            <a:r>
              <a:rPr lang="en-US" dirty="0" smtClean="0"/>
              <a:t>SSAS, SSIS</a:t>
            </a:r>
            <a:r>
              <a:rPr lang="en-US" dirty="0" smtClean="0"/>
              <a:t>, DQS, MDS</a:t>
            </a:r>
          </a:p>
          <a:p>
            <a:pPr marL="64008" indent="0">
              <a:buNone/>
            </a:pPr>
            <a:r>
              <a:rPr lang="en-US" dirty="0" smtClean="0"/>
              <a:t>Limitation Number of Database </a:t>
            </a:r>
            <a:endParaRPr lang="en-US" dirty="0" smtClean="0"/>
          </a:p>
          <a:p>
            <a:pPr marL="64008" indent="0">
              <a:buNone/>
            </a:pPr>
            <a:r>
              <a:rPr lang="en-US" dirty="0"/>
              <a:t>Troubleshooting and Server Level </a:t>
            </a:r>
            <a:r>
              <a:rPr lang="en-US" dirty="0" smtClean="0"/>
              <a:t>DMVs</a:t>
            </a:r>
          </a:p>
          <a:p>
            <a:pPr marL="64008" indent="0">
              <a:buNone/>
            </a:pPr>
            <a:r>
              <a:rPr lang="en-US" dirty="0" smtClean="0"/>
              <a:t>SQL Agent</a:t>
            </a:r>
            <a:endParaRPr lang="en-US" dirty="0"/>
          </a:p>
          <a:p>
            <a:pPr marL="64008" indent="0">
              <a:buNone/>
            </a:pPr>
            <a:endParaRPr lang="en-US" dirty="0" smtClean="0"/>
          </a:p>
        </p:txBody>
      </p:sp>
    </p:spTree>
    <p:extLst>
      <p:ext uri="{BB962C8B-B14F-4D97-AF65-F5344CB8AC3E}">
        <p14:creationId xmlns:p14="http://schemas.microsoft.com/office/powerpoint/2010/main" val="3891038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425654"/>
            <a:ext cx="7726680" cy="5279945"/>
          </a:xfrm>
        </p:spPr>
        <p:txBody>
          <a:bodyPr>
            <a:normAutofit/>
          </a:bodyPr>
          <a:lstStyle/>
          <a:p>
            <a:r>
              <a:rPr lang="en-US" dirty="0"/>
              <a:t>System Catalog Views</a:t>
            </a:r>
          </a:p>
          <a:p>
            <a:r>
              <a:rPr lang="en-US" dirty="0"/>
              <a:t>Dynamic Management </a:t>
            </a:r>
            <a:r>
              <a:rPr lang="en-US" dirty="0" smtClean="0"/>
              <a:t>Views</a:t>
            </a:r>
          </a:p>
          <a:p>
            <a:r>
              <a:rPr lang="en-US" dirty="0" smtClean="0"/>
              <a:t>Extended Events</a:t>
            </a:r>
          </a:p>
          <a:p>
            <a:r>
              <a:rPr lang="en-US" dirty="0" smtClean="0"/>
              <a:t>Deadlocks</a:t>
            </a:r>
            <a:endParaRPr lang="en-US" dirty="0"/>
          </a:p>
          <a:p>
            <a:r>
              <a:rPr lang="en-US" dirty="0" smtClean="0"/>
              <a:t>Indexing</a:t>
            </a:r>
          </a:p>
          <a:p>
            <a:r>
              <a:rPr lang="en-US" smtClean="0"/>
              <a:t>Index Utilization</a:t>
            </a:r>
            <a:endParaRPr lang="en-US" dirty="0"/>
          </a:p>
          <a:p>
            <a:r>
              <a:rPr lang="en-US" dirty="0"/>
              <a:t>Database </a:t>
            </a:r>
            <a:r>
              <a:rPr lang="en-US" dirty="0" smtClean="0"/>
              <a:t>Partitioning</a:t>
            </a:r>
          </a:p>
          <a:p>
            <a:r>
              <a:rPr lang="en-US" dirty="0" smtClean="0"/>
              <a:t>SWITCH IN</a:t>
            </a:r>
            <a:endParaRPr lang="en-US" dirty="0"/>
          </a:p>
          <a:p>
            <a:r>
              <a:rPr lang="en-US" dirty="0"/>
              <a:t>AWS and AZURE </a:t>
            </a:r>
            <a:r>
              <a:rPr lang="en-US" dirty="0" smtClean="0"/>
              <a:t>Databases</a:t>
            </a:r>
          </a:p>
          <a:p>
            <a:endParaRPr lang="en-US" dirty="0"/>
          </a:p>
        </p:txBody>
      </p:sp>
    </p:spTree>
    <p:extLst>
      <p:ext uri="{BB962C8B-B14F-4D97-AF65-F5344CB8AC3E}">
        <p14:creationId xmlns:p14="http://schemas.microsoft.com/office/powerpoint/2010/main" val="4017279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7200" y="1425654"/>
            <a:ext cx="7726680" cy="5279945"/>
          </a:xfrm>
        </p:spPr>
        <p:txBody>
          <a:bodyPr>
            <a:normAutofit/>
          </a:bodyPr>
          <a:lstStyle/>
          <a:p>
            <a:endParaRPr lang="en-US" sz="4000" dirty="0" smtClean="0"/>
          </a:p>
          <a:p>
            <a:endParaRPr lang="en-US" sz="4000" dirty="0"/>
          </a:p>
          <a:p>
            <a:r>
              <a:rPr lang="en-US" sz="4000" dirty="0" smtClean="0"/>
              <a:t>Dave Valentine</a:t>
            </a:r>
          </a:p>
          <a:p>
            <a:pPr marL="406908" indent="-342900">
              <a:buFont typeface="Arial" panose="020B0604020202020204" pitchFamily="34" charset="0"/>
              <a:buChar char="•"/>
            </a:pPr>
            <a:r>
              <a:rPr lang="en-US" dirty="0" smtClean="0"/>
              <a:t>@</a:t>
            </a:r>
            <a:r>
              <a:rPr lang="en-US" dirty="0" err="1"/>
              <a:t>ingeniousSQL</a:t>
            </a:r>
            <a:endParaRPr lang="en-US" dirty="0"/>
          </a:p>
          <a:p>
            <a:pPr marL="406908" indent="-342900">
              <a:buFont typeface="Arial" panose="020B0604020202020204" pitchFamily="34" charset="0"/>
              <a:buChar char="•"/>
            </a:pPr>
            <a:r>
              <a:rPr lang="en-US" dirty="0"/>
              <a:t> ingeniousSQL.com</a:t>
            </a:r>
          </a:p>
          <a:p>
            <a:pPr marL="406908" indent="-342900">
              <a:buFont typeface="Arial" panose="020B0604020202020204" pitchFamily="34" charset="0"/>
              <a:buChar char="•"/>
            </a:pPr>
            <a:r>
              <a:rPr lang="en-US" dirty="0"/>
              <a:t> linkedin.com/in/</a:t>
            </a:r>
            <a:r>
              <a:rPr lang="en-US" dirty="0" err="1"/>
              <a:t>ingenioussql</a:t>
            </a:r>
            <a:endParaRPr lang="en-US" dirty="0"/>
          </a:p>
          <a:p>
            <a:endParaRPr lang="en-US" dirty="0" smtClean="0"/>
          </a:p>
          <a:p>
            <a:endParaRPr lang="en-US" dirty="0"/>
          </a:p>
        </p:txBody>
      </p:sp>
    </p:spTree>
    <p:extLst>
      <p:ext uri="{BB962C8B-B14F-4D97-AF65-F5344CB8AC3E}">
        <p14:creationId xmlns:p14="http://schemas.microsoft.com/office/powerpoint/2010/main" val="1547115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Dave</a:t>
            </a:r>
            <a:endParaRPr lang="en-US" dirty="0"/>
          </a:p>
        </p:txBody>
      </p:sp>
      <p:sp>
        <p:nvSpPr>
          <p:cNvPr id="3" name="Content Placeholder 2"/>
          <p:cNvSpPr>
            <a:spLocks noGrp="1"/>
          </p:cNvSpPr>
          <p:nvPr>
            <p:ph idx="1"/>
          </p:nvPr>
        </p:nvSpPr>
        <p:spPr>
          <a:xfrm>
            <a:off x="457200" y="1425654"/>
            <a:ext cx="7726680" cy="4822745"/>
          </a:xfrm>
        </p:spPr>
        <p:txBody>
          <a:bodyPr>
            <a:normAutofit/>
          </a:bodyPr>
          <a:lstStyle/>
          <a:p>
            <a:r>
              <a:rPr lang="en-US" dirty="0">
                <a:latin typeface="Calibri" panose="020F0502020204030204" pitchFamily="34" charset="0"/>
              </a:rPr>
              <a:t>MCP</a:t>
            </a:r>
          </a:p>
          <a:p>
            <a:r>
              <a:rPr lang="en-US" dirty="0">
                <a:latin typeface="Calibri" panose="020F0502020204030204" pitchFamily="34" charset="0"/>
              </a:rPr>
              <a:t>MCSA: SQL Server 2012</a:t>
            </a:r>
          </a:p>
          <a:p>
            <a:r>
              <a:rPr lang="en-US" dirty="0">
                <a:latin typeface="Calibri" panose="020F0502020204030204" pitchFamily="34" charset="0"/>
              </a:rPr>
              <a:t>Database </a:t>
            </a:r>
            <a:r>
              <a:rPr lang="en-US" dirty="0" smtClean="0">
                <a:latin typeface="Calibri" panose="020F0502020204030204" pitchFamily="34" charset="0"/>
              </a:rPr>
              <a:t>Architect / Database Developer</a:t>
            </a:r>
            <a:endParaRPr lang="en-US" dirty="0">
              <a:latin typeface="Calibri" panose="020F0502020204030204" pitchFamily="34" charset="0"/>
            </a:endParaRPr>
          </a:p>
          <a:p>
            <a:r>
              <a:rPr lang="en-US" dirty="0">
                <a:latin typeface="Calibri" panose="020F0502020204030204" pitchFamily="34" charset="0"/>
              </a:rPr>
              <a:t>Adjunct </a:t>
            </a:r>
            <a:r>
              <a:rPr lang="en-US" dirty="0" smtClean="0">
                <a:latin typeface="Calibri" panose="020F0502020204030204" pitchFamily="34" charset="0"/>
              </a:rPr>
              <a:t>Professor</a:t>
            </a:r>
            <a:endParaRPr lang="en-US" dirty="0">
              <a:latin typeface="Calibri" panose="020F0502020204030204" pitchFamily="34" charset="0"/>
            </a:endParaRPr>
          </a:p>
          <a:p>
            <a:r>
              <a:rPr lang="en-US" dirty="0">
                <a:latin typeface="Calibri" panose="020F0502020204030204" pitchFamily="34" charset="0"/>
              </a:rPr>
              <a:t>@</a:t>
            </a:r>
            <a:r>
              <a:rPr lang="en-US" dirty="0" err="1">
                <a:latin typeface="Calibri" panose="020F0502020204030204" pitchFamily="34" charset="0"/>
              </a:rPr>
              <a:t>IngeniousSQL</a:t>
            </a:r>
            <a:endParaRPr lang="en-US" dirty="0">
              <a:latin typeface="Calibri" panose="020F0502020204030204" pitchFamily="34" charset="0"/>
            </a:endParaRPr>
          </a:p>
          <a:p>
            <a:r>
              <a:rPr lang="en-US" dirty="0" smtClean="0">
                <a:latin typeface="Calibri" panose="020F0502020204030204" pitchFamily="34" charset="0"/>
              </a:rPr>
              <a:t>dkValz@comcast.net</a:t>
            </a:r>
            <a:endParaRPr lang="en-US" dirty="0">
              <a:latin typeface="Calibri" panose="020F0502020204030204" pitchFamily="34" charset="0"/>
            </a:endParaRPr>
          </a:p>
          <a:p>
            <a:r>
              <a:rPr lang="en-US" dirty="0">
                <a:latin typeface="Calibri" panose="020F0502020204030204" pitchFamily="34" charset="0"/>
              </a:rPr>
              <a:t>IngeniousSQL.com</a:t>
            </a:r>
          </a:p>
          <a:p>
            <a:endParaRPr lang="en-US" dirty="0"/>
          </a:p>
        </p:txBody>
      </p:sp>
    </p:spTree>
    <p:extLst>
      <p:ext uri="{BB962C8B-B14F-4D97-AF65-F5344CB8AC3E}">
        <p14:creationId xmlns:p14="http://schemas.microsoft.com/office/powerpoint/2010/main" val="121548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5257800" cy="799306"/>
          </a:xfrm>
        </p:spPr>
        <p:txBody>
          <a:bodyPr/>
          <a:lstStyle/>
          <a:p>
            <a:r>
              <a:rPr lang="en-US" sz="2700" dirty="0" smtClean="0"/>
              <a:t>System Catalog View (Objects)</a:t>
            </a:r>
            <a:endParaRPr lang="en-US" sz="2700" dirty="0"/>
          </a:p>
        </p:txBody>
      </p:sp>
      <p:sp>
        <p:nvSpPr>
          <p:cNvPr id="3" name="Content Placeholder 2"/>
          <p:cNvSpPr>
            <a:spLocks noGrp="1"/>
          </p:cNvSpPr>
          <p:nvPr>
            <p:ph idx="1"/>
          </p:nvPr>
        </p:nvSpPr>
        <p:spPr>
          <a:xfrm>
            <a:off x="457200" y="1600200"/>
            <a:ext cx="8229600" cy="4343400"/>
          </a:xfrm>
        </p:spPr>
        <p:txBody>
          <a:bodyPr>
            <a:normAutofit fontScale="55000" lnSpcReduction="20000"/>
          </a:bodyPr>
          <a:lstStyle/>
          <a:p>
            <a:pPr marL="64008" indent="0">
              <a:buNone/>
            </a:pPr>
            <a:r>
              <a:rPr lang="en-US" dirty="0" smtClean="0"/>
              <a:t>Catalog of metadata that describes database structures</a:t>
            </a:r>
          </a:p>
          <a:p>
            <a:pPr marL="64008" indent="0">
              <a:buNone/>
            </a:pPr>
            <a:r>
              <a:rPr lang="en-US" dirty="0" smtClean="0"/>
              <a:t>Database discovery</a:t>
            </a:r>
          </a:p>
          <a:p>
            <a:pPr marL="64008" indent="0">
              <a:buNone/>
            </a:pPr>
            <a:r>
              <a:rPr lang="en-US" dirty="0" smtClean="0"/>
              <a:t>Schema comparison</a:t>
            </a:r>
          </a:p>
          <a:p>
            <a:pPr marL="64008" indent="0">
              <a:buNone/>
            </a:pPr>
            <a:r>
              <a:rPr lang="en-US" dirty="0" smtClean="0"/>
              <a:t>Development and deployment</a:t>
            </a:r>
          </a:p>
          <a:p>
            <a:pPr marL="64008" indent="0">
              <a:buNone/>
            </a:pPr>
            <a:r>
              <a:rPr lang="en-US" dirty="0" smtClean="0"/>
              <a:t>Common Object Catalog Views</a:t>
            </a:r>
          </a:p>
          <a:p>
            <a:r>
              <a:rPr lang="en-US" dirty="0" err="1" smtClean="0"/>
              <a:t>sys.objects</a:t>
            </a:r>
            <a:endParaRPr lang="en-US" dirty="0" smtClean="0"/>
          </a:p>
          <a:p>
            <a:r>
              <a:rPr lang="en-US" dirty="0" err="1" smtClean="0"/>
              <a:t>sys.tables</a:t>
            </a:r>
            <a:endParaRPr lang="en-US" dirty="0"/>
          </a:p>
          <a:p>
            <a:r>
              <a:rPr lang="en-US" dirty="0" err="1" smtClean="0"/>
              <a:t>sys.columns</a:t>
            </a:r>
            <a:endParaRPr lang="en-US" dirty="0"/>
          </a:p>
          <a:p>
            <a:r>
              <a:rPr lang="en-US" dirty="0" err="1" smtClean="0"/>
              <a:t>sys.procedures</a:t>
            </a:r>
            <a:endParaRPr lang="en-US" dirty="0"/>
          </a:p>
          <a:p>
            <a:r>
              <a:rPr lang="en-US" dirty="0" err="1" smtClean="0"/>
              <a:t>sys.indexes</a:t>
            </a:r>
            <a:endParaRPr lang="en-US" dirty="0"/>
          </a:p>
          <a:p>
            <a:pPr marL="64008" indent="0">
              <a:buNone/>
            </a:pPr>
            <a:r>
              <a:rPr lang="en-US" sz="2200" dirty="0">
                <a:hlinkClick r:id="rId2"/>
              </a:rPr>
              <a:t>https://</a:t>
            </a:r>
            <a:r>
              <a:rPr lang="en-US" sz="2200" dirty="0" smtClean="0">
                <a:hlinkClick r:id="rId2"/>
              </a:rPr>
              <a:t>docs.microsoft.com/en-us/sql/relational-databases/system-catalog-views/catalog-views-transact-sql</a:t>
            </a:r>
            <a:endParaRPr lang="en-US" sz="2200" dirty="0" smtClean="0"/>
          </a:p>
          <a:p>
            <a:pPr marL="64008" indent="0">
              <a:buNone/>
            </a:pPr>
            <a:r>
              <a:rPr lang="en-US" sz="2200" dirty="0" smtClean="0">
                <a:hlinkClick r:id="rId3"/>
              </a:rPr>
              <a:t>https</a:t>
            </a:r>
            <a:r>
              <a:rPr lang="en-US" sz="2200" dirty="0">
                <a:hlinkClick r:id="rId3"/>
              </a:rPr>
              <a:t>://docs.microsoft.com/en-us/sql/relational-databases/system-catalog-views/object-catalog-views-transact-sq</a:t>
            </a:r>
            <a:endParaRPr lang="en-US" sz="2200" dirty="0" smtClean="0"/>
          </a:p>
          <a:p>
            <a:endParaRPr lang="en-US" dirty="0" smtClean="0"/>
          </a:p>
          <a:p>
            <a:endParaRPr lang="en-US" dirty="0"/>
          </a:p>
        </p:txBody>
      </p:sp>
    </p:spTree>
    <p:extLst>
      <p:ext uri="{BB962C8B-B14F-4D97-AF65-F5344CB8AC3E}">
        <p14:creationId xmlns:p14="http://schemas.microsoft.com/office/powerpoint/2010/main" val="3427211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5257800" cy="799306"/>
          </a:xfrm>
        </p:spPr>
        <p:txBody>
          <a:bodyPr/>
          <a:lstStyle/>
          <a:p>
            <a:r>
              <a:rPr lang="en-US" sz="3000" dirty="0" smtClean="0"/>
              <a:t>Dynamic Management View</a:t>
            </a:r>
            <a:endParaRPr lang="en-US" sz="3000" dirty="0"/>
          </a:p>
        </p:txBody>
      </p:sp>
      <p:sp>
        <p:nvSpPr>
          <p:cNvPr id="3" name="Content Placeholder 2"/>
          <p:cNvSpPr>
            <a:spLocks noGrp="1"/>
          </p:cNvSpPr>
          <p:nvPr>
            <p:ph idx="1"/>
          </p:nvPr>
        </p:nvSpPr>
        <p:spPr>
          <a:xfrm>
            <a:off x="457200" y="1600200"/>
            <a:ext cx="8229600" cy="4648200"/>
          </a:xfrm>
        </p:spPr>
        <p:txBody>
          <a:bodyPr>
            <a:normAutofit fontScale="40000" lnSpcReduction="20000"/>
          </a:bodyPr>
          <a:lstStyle/>
          <a:p>
            <a:pPr marL="64008" indent="0">
              <a:buNone/>
            </a:pPr>
            <a:r>
              <a:rPr lang="en-US" dirty="0" smtClean="0"/>
              <a:t>Dynamic </a:t>
            </a:r>
            <a:r>
              <a:rPr lang="en-US" dirty="0"/>
              <a:t>management views and functions return server state information that can be used to monitor the health of a server instance, diagnose problems, and tune performance</a:t>
            </a:r>
            <a:r>
              <a:rPr lang="en-US" dirty="0" smtClean="0"/>
              <a:t>.</a:t>
            </a:r>
          </a:p>
          <a:p>
            <a:pPr marL="64008" indent="0">
              <a:buNone/>
            </a:pPr>
            <a:r>
              <a:rPr lang="en-US" dirty="0" smtClean="0"/>
              <a:t>Dynamic Management View Grouping</a:t>
            </a:r>
          </a:p>
          <a:p>
            <a:r>
              <a:rPr lang="en-US" dirty="0" err="1" smtClean="0"/>
              <a:t>sys.dm_exec</a:t>
            </a:r>
            <a:r>
              <a:rPr lang="en-US" dirty="0" smtClean="0"/>
              <a:t>…		Execution and Connection Information</a:t>
            </a:r>
          </a:p>
          <a:p>
            <a:r>
              <a:rPr lang="en-US" dirty="0" err="1" smtClean="0"/>
              <a:t>sys.dm_os</a:t>
            </a:r>
            <a:r>
              <a:rPr lang="en-US" dirty="0" smtClean="0"/>
              <a:t>…		Operating System Information</a:t>
            </a:r>
          </a:p>
          <a:p>
            <a:r>
              <a:rPr lang="en-US" dirty="0" err="1" smtClean="0"/>
              <a:t>sys.dm_tran</a:t>
            </a:r>
            <a:r>
              <a:rPr lang="en-US" dirty="0" smtClean="0"/>
              <a:t>…		Transaction </a:t>
            </a:r>
            <a:r>
              <a:rPr lang="en-US" dirty="0" smtClean="0"/>
              <a:t>Information</a:t>
            </a:r>
          </a:p>
          <a:p>
            <a:r>
              <a:rPr lang="en-US" dirty="0" err="1" smtClean="0"/>
              <a:t>sys.dm_db</a:t>
            </a:r>
            <a:r>
              <a:rPr lang="en-US" dirty="0" smtClean="0"/>
              <a:t>…		Database Information</a:t>
            </a:r>
          </a:p>
          <a:p>
            <a:r>
              <a:rPr lang="en-US" dirty="0" err="1" smtClean="0"/>
              <a:t>sys.dm_xe</a:t>
            </a:r>
            <a:r>
              <a:rPr lang="en-US" dirty="0" smtClean="0"/>
              <a:t>…		Extended Event Information</a:t>
            </a:r>
          </a:p>
          <a:p>
            <a:pPr marL="64008" indent="0">
              <a:buNone/>
            </a:pPr>
            <a:r>
              <a:rPr lang="en-US" dirty="0" smtClean="0"/>
              <a:t>Useful DMV’s</a:t>
            </a:r>
          </a:p>
          <a:p>
            <a:r>
              <a:rPr lang="en-US" dirty="0" err="1"/>
              <a:t>sys.dm_exec_cached_plans</a:t>
            </a:r>
            <a:r>
              <a:rPr lang="en-US" dirty="0"/>
              <a:t> 	</a:t>
            </a:r>
            <a:r>
              <a:rPr lang="en-US" dirty="0" smtClean="0"/>
              <a:t>Cached Query </a:t>
            </a:r>
            <a:r>
              <a:rPr lang="en-US" dirty="0" smtClean="0"/>
              <a:t>Plans</a:t>
            </a:r>
          </a:p>
          <a:p>
            <a:r>
              <a:rPr lang="en-US" dirty="0" err="1"/>
              <a:t>sys.dm_exec_sql_text</a:t>
            </a:r>
            <a:r>
              <a:rPr lang="en-US" dirty="0"/>
              <a:t> 	Gets the SQL Query </a:t>
            </a:r>
            <a:r>
              <a:rPr lang="en-US" dirty="0" smtClean="0"/>
              <a:t>Text</a:t>
            </a:r>
          </a:p>
          <a:p>
            <a:r>
              <a:rPr lang="en-US" dirty="0" err="1"/>
              <a:t>sys.dm_exec_query_plan</a:t>
            </a:r>
            <a:r>
              <a:rPr lang="en-US" dirty="0"/>
              <a:t> 	Gets Query </a:t>
            </a:r>
            <a:r>
              <a:rPr lang="en-US" dirty="0" smtClean="0"/>
              <a:t>Plans</a:t>
            </a:r>
            <a:endParaRPr lang="en-US" dirty="0"/>
          </a:p>
          <a:p>
            <a:r>
              <a:rPr lang="en-US" dirty="0" err="1"/>
              <a:t>sys.dm_exec_sessions</a:t>
            </a:r>
            <a:r>
              <a:rPr lang="en-US" dirty="0"/>
              <a:t> 	</a:t>
            </a:r>
            <a:r>
              <a:rPr lang="en-US" dirty="0" smtClean="0"/>
              <a:t>Active Sessions </a:t>
            </a:r>
            <a:r>
              <a:rPr lang="en-US" dirty="0"/>
              <a:t>in SQL Server</a:t>
            </a:r>
          </a:p>
          <a:p>
            <a:r>
              <a:rPr lang="en-US" dirty="0" err="1" smtClean="0"/>
              <a:t>sys.dm_db_index_usage_stats</a:t>
            </a:r>
            <a:r>
              <a:rPr lang="en-US" dirty="0" smtClean="0"/>
              <a:t> </a:t>
            </a:r>
            <a:r>
              <a:rPr lang="en-US" dirty="0"/>
              <a:t>	</a:t>
            </a:r>
            <a:r>
              <a:rPr lang="en-US" dirty="0" smtClean="0"/>
              <a:t>Index Details</a:t>
            </a:r>
            <a:endParaRPr lang="en-US" dirty="0"/>
          </a:p>
          <a:p>
            <a:pPr marL="64008" indent="0">
              <a:buNone/>
            </a:pPr>
            <a:r>
              <a:rPr lang="en-US" sz="2500" dirty="0" smtClean="0">
                <a:hlinkClick r:id="rId2"/>
              </a:rPr>
              <a:t>https</a:t>
            </a:r>
            <a:r>
              <a:rPr lang="en-US" sz="2500" dirty="0">
                <a:hlinkClick r:id="rId2"/>
              </a:rPr>
              <a:t>://</a:t>
            </a:r>
            <a:r>
              <a:rPr lang="en-US" sz="2500" dirty="0" smtClean="0">
                <a:hlinkClick r:id="rId2"/>
              </a:rPr>
              <a:t>docs.microsoft.com/en-us/sql/relational-databases/system-dynamic-management-views/system-dynamic-management-views</a:t>
            </a:r>
            <a:endParaRPr lang="en-US" sz="6000" dirty="0"/>
          </a:p>
        </p:txBody>
      </p:sp>
    </p:spTree>
    <p:extLst>
      <p:ext uri="{BB962C8B-B14F-4D97-AF65-F5344CB8AC3E}">
        <p14:creationId xmlns:p14="http://schemas.microsoft.com/office/powerpoint/2010/main" val="2845436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5562600" cy="799306"/>
          </a:xfrm>
        </p:spPr>
        <p:txBody>
          <a:bodyPr/>
          <a:lstStyle/>
          <a:p>
            <a:r>
              <a:rPr lang="en-US" sz="3200" dirty="0"/>
              <a:t>Cached Query </a:t>
            </a:r>
            <a:r>
              <a:rPr lang="en-US" sz="3200" dirty="0" smtClean="0"/>
              <a:t>Plans DMV</a:t>
            </a:r>
            <a:endParaRPr lang="en-US" sz="3200" dirty="0"/>
          </a:p>
        </p:txBody>
      </p:sp>
      <p:sp>
        <p:nvSpPr>
          <p:cNvPr id="3" name="Content Placeholder 2"/>
          <p:cNvSpPr>
            <a:spLocks noGrp="1"/>
          </p:cNvSpPr>
          <p:nvPr>
            <p:ph idx="1"/>
          </p:nvPr>
        </p:nvSpPr>
        <p:spPr>
          <a:xfrm>
            <a:off x="457200" y="1371600"/>
            <a:ext cx="8229600" cy="4800600"/>
          </a:xfrm>
        </p:spPr>
        <p:txBody>
          <a:bodyPr>
            <a:noAutofit/>
          </a:bodyPr>
          <a:lstStyle/>
          <a:p>
            <a:pPr marL="64008" indent="0">
              <a:buNone/>
            </a:pPr>
            <a:r>
              <a:rPr lang="en-US" sz="1400" dirty="0"/>
              <a:t>Returns a row for each query plan that is cached by SQL Server for faster query execution. You can use this dynamic management view to find cached query plans, cached query text, the amount of memory taken by cached plans, and the reuse count of the cached plans</a:t>
            </a:r>
            <a:r>
              <a:rPr lang="en-US" sz="1400" dirty="0" smtClean="0"/>
              <a:t>.</a:t>
            </a:r>
          </a:p>
          <a:p>
            <a:pPr marL="64008" indent="0">
              <a:buNone/>
            </a:pPr>
            <a:r>
              <a:rPr lang="en-US" sz="1400" dirty="0"/>
              <a:t>select * from </a:t>
            </a:r>
            <a:r>
              <a:rPr lang="en-US" sz="1400" dirty="0" err="1"/>
              <a:t>sys.dm_exec_cached_plans</a:t>
            </a:r>
            <a:endParaRPr lang="en-US" sz="1400" dirty="0"/>
          </a:p>
          <a:p>
            <a:endParaRPr lang="en-US" sz="1400" dirty="0" smtClean="0">
              <a:hlinkClick r:id="rId2"/>
            </a:endParaRPr>
          </a:p>
          <a:p>
            <a:endParaRPr lang="en-US" sz="1400" dirty="0" smtClean="0">
              <a:hlinkClick r:id="rId2"/>
            </a:endParaRPr>
          </a:p>
          <a:p>
            <a:endParaRPr lang="en-US" sz="1400" dirty="0">
              <a:hlinkClick r:id="rId2"/>
            </a:endParaRPr>
          </a:p>
          <a:p>
            <a:endParaRPr lang="en-US" sz="1400" dirty="0" smtClean="0">
              <a:hlinkClick r:id="rId2"/>
            </a:endParaRPr>
          </a:p>
          <a:p>
            <a:endParaRPr lang="en-US" sz="1400" dirty="0">
              <a:hlinkClick r:id="rId2"/>
            </a:endParaRPr>
          </a:p>
          <a:p>
            <a:endParaRPr lang="en-US" sz="1400" dirty="0" smtClean="0">
              <a:hlinkClick r:id="rId2"/>
            </a:endParaRPr>
          </a:p>
          <a:p>
            <a:endParaRPr lang="en-US" sz="1400" dirty="0" smtClean="0">
              <a:hlinkClick r:id="rId2"/>
            </a:endParaRPr>
          </a:p>
          <a:p>
            <a:pPr marL="64008" indent="0">
              <a:buNone/>
            </a:pPr>
            <a:endParaRPr lang="en-US" sz="1400" dirty="0" smtClean="0">
              <a:hlinkClick r:id="rId2"/>
            </a:endParaRPr>
          </a:p>
          <a:p>
            <a:r>
              <a:rPr lang="en-US" sz="1400" dirty="0" smtClean="0">
                <a:hlinkClick r:id="rId2"/>
              </a:rPr>
              <a:t>https</a:t>
            </a:r>
            <a:r>
              <a:rPr lang="en-US" sz="1400" dirty="0">
                <a:hlinkClick r:id="rId2"/>
              </a:rPr>
              <a:t>://docs.microsoft.com/en-us/sql/relational-databases/system-dynamic-management-views/sys-dm-exec-cached-plans-transact-sql</a:t>
            </a:r>
            <a:endParaRPr lang="en-US" sz="1400" dirty="0"/>
          </a:p>
        </p:txBody>
      </p:sp>
      <p:pic>
        <p:nvPicPr>
          <p:cNvPr id="6" name="Picture 5"/>
          <p:cNvPicPr>
            <a:picLocks noChangeAspect="1"/>
          </p:cNvPicPr>
          <p:nvPr/>
        </p:nvPicPr>
        <p:blipFill>
          <a:blip r:embed="rId3"/>
          <a:stretch>
            <a:fillRect/>
          </a:stretch>
        </p:blipFill>
        <p:spPr>
          <a:xfrm>
            <a:off x="609600" y="2533650"/>
            <a:ext cx="7993543" cy="2647950"/>
          </a:xfrm>
          <a:prstGeom prst="rect">
            <a:avLst/>
          </a:prstGeom>
        </p:spPr>
      </p:pic>
    </p:spTree>
    <p:extLst>
      <p:ext uri="{BB962C8B-B14F-4D97-AF65-F5344CB8AC3E}">
        <p14:creationId xmlns:p14="http://schemas.microsoft.com/office/powerpoint/2010/main" val="126117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5562600" cy="799306"/>
          </a:xfrm>
        </p:spPr>
        <p:txBody>
          <a:bodyPr/>
          <a:lstStyle/>
          <a:p>
            <a:r>
              <a:rPr lang="en-US" sz="3200" dirty="0"/>
              <a:t>SQL Query Text </a:t>
            </a:r>
            <a:r>
              <a:rPr lang="en-US" sz="3200" dirty="0" smtClean="0"/>
              <a:t>DMF</a:t>
            </a:r>
            <a:endParaRPr lang="en-US" sz="3200" dirty="0"/>
          </a:p>
        </p:txBody>
      </p:sp>
      <p:sp>
        <p:nvSpPr>
          <p:cNvPr id="3" name="Content Placeholder 2"/>
          <p:cNvSpPr>
            <a:spLocks noGrp="1"/>
          </p:cNvSpPr>
          <p:nvPr>
            <p:ph idx="1"/>
          </p:nvPr>
        </p:nvSpPr>
        <p:spPr/>
        <p:txBody>
          <a:bodyPr>
            <a:normAutofit fontScale="40000" lnSpcReduction="20000"/>
          </a:bodyPr>
          <a:lstStyle/>
          <a:p>
            <a:pPr marL="64008" indent="0">
              <a:buNone/>
            </a:pPr>
            <a:r>
              <a:rPr lang="en-US" sz="2900" dirty="0" smtClean="0"/>
              <a:t>Returns the text of the SQL batch that is identified by the specified </a:t>
            </a:r>
            <a:r>
              <a:rPr lang="en-US" sz="2900" i="1" dirty="0" err="1" smtClean="0"/>
              <a:t>sql_handle</a:t>
            </a:r>
            <a:r>
              <a:rPr lang="en-US" sz="2900" i="1" dirty="0" smtClean="0"/>
              <a:t>/plan handle</a:t>
            </a:r>
            <a:r>
              <a:rPr lang="en-US" sz="2900" dirty="0" smtClean="0"/>
              <a:t>.</a:t>
            </a:r>
          </a:p>
          <a:p>
            <a:pPr marL="64008" indent="0">
              <a:buNone/>
            </a:pPr>
            <a:r>
              <a:rPr lang="en-US" dirty="0" smtClean="0"/>
              <a:t>The </a:t>
            </a:r>
            <a:r>
              <a:rPr lang="en-US" i="1" dirty="0" err="1" smtClean="0"/>
              <a:t>sql_handle</a:t>
            </a:r>
            <a:r>
              <a:rPr lang="en-US" dirty="0" smtClean="0"/>
              <a:t> can be obtained from dynamic management objects such as :</a:t>
            </a:r>
          </a:p>
          <a:p>
            <a:r>
              <a:rPr lang="en-US" dirty="0" err="1"/>
              <a:t>sys.dm_exec_query_stats</a:t>
            </a:r>
            <a:endParaRPr lang="en-US" dirty="0"/>
          </a:p>
          <a:p>
            <a:r>
              <a:rPr lang="en-US" dirty="0" err="1" smtClean="0"/>
              <a:t>sys.dm_exec_connections</a:t>
            </a:r>
            <a:endParaRPr lang="en-US" dirty="0" smtClean="0"/>
          </a:p>
          <a:p>
            <a:pPr marL="64008" indent="0">
              <a:buNone/>
            </a:pPr>
            <a:r>
              <a:rPr lang="en-US" dirty="0" smtClean="0"/>
              <a:t>The</a:t>
            </a:r>
            <a:r>
              <a:rPr lang="en-US" dirty="0"/>
              <a:t> </a:t>
            </a:r>
            <a:r>
              <a:rPr lang="en-US" i="1" dirty="0" err="1"/>
              <a:t>plan_handle</a:t>
            </a:r>
            <a:r>
              <a:rPr lang="en-US" dirty="0"/>
              <a:t> can be obtained from </a:t>
            </a:r>
            <a:r>
              <a:rPr lang="en-US" dirty="0" smtClean="0"/>
              <a:t>dynamic </a:t>
            </a:r>
            <a:r>
              <a:rPr lang="en-US" dirty="0"/>
              <a:t>management objects</a:t>
            </a:r>
            <a:r>
              <a:rPr lang="en-US" dirty="0" smtClean="0"/>
              <a:t>:</a:t>
            </a:r>
          </a:p>
          <a:p>
            <a:r>
              <a:rPr lang="en-US" dirty="0" err="1"/>
              <a:t>sys.dm_exec_cached_plans</a:t>
            </a:r>
            <a:endParaRPr lang="en-US" dirty="0"/>
          </a:p>
          <a:p>
            <a:r>
              <a:rPr lang="en-US" dirty="0" err="1"/>
              <a:t>sys.dm_exec_procedure_stats</a:t>
            </a:r>
            <a:endParaRPr lang="en-US" dirty="0"/>
          </a:p>
          <a:p>
            <a:r>
              <a:rPr lang="en-US" dirty="0" err="1" smtClean="0"/>
              <a:t>sys.dm_exec_trigger_stats</a:t>
            </a:r>
            <a:endParaRPr lang="en-US" dirty="0"/>
          </a:p>
          <a:p>
            <a:pPr marL="64008" indent="0">
              <a:buNone/>
            </a:pPr>
            <a:r>
              <a:rPr lang="en-US" dirty="0" smtClean="0"/>
              <a:t>select </a:t>
            </a:r>
            <a:r>
              <a:rPr lang="en-US" dirty="0"/>
              <a:t>* from </a:t>
            </a:r>
            <a:r>
              <a:rPr lang="en-US" dirty="0" err="1" smtClean="0"/>
              <a:t>sys.dm_exec_sql_text</a:t>
            </a:r>
            <a:r>
              <a:rPr lang="en-US" dirty="0" smtClean="0"/>
              <a:t>(0x06000600570C3715B0FCDF49080000000100000…</a:t>
            </a:r>
          </a:p>
          <a:p>
            <a:pPr marL="64008" indent="0">
              <a:buNone/>
            </a:pPr>
            <a:endParaRPr lang="en-US" u="sng" dirty="0" smtClean="0"/>
          </a:p>
          <a:p>
            <a:endParaRPr lang="en-US" u="sng" dirty="0"/>
          </a:p>
          <a:p>
            <a:endParaRPr lang="en-US" u="sng" dirty="0" smtClean="0"/>
          </a:p>
          <a:p>
            <a:endParaRPr lang="en-US" u="sng" dirty="0" smtClean="0"/>
          </a:p>
          <a:p>
            <a:endParaRPr lang="en-US" u="sng" dirty="0" smtClean="0"/>
          </a:p>
          <a:p>
            <a:pPr marL="64008" indent="0">
              <a:buNone/>
            </a:pPr>
            <a:r>
              <a:rPr lang="en-US" sz="2300" dirty="0">
                <a:hlinkClick r:id="rId2"/>
              </a:rPr>
              <a:t>https://</a:t>
            </a:r>
            <a:r>
              <a:rPr lang="en-US" sz="2300" dirty="0" smtClean="0">
                <a:hlinkClick r:id="rId2"/>
              </a:rPr>
              <a:t>docs.microsoft.com/en-us/sql/relational-databases/system-dynamic-management-views/sys-dm-exec-sql-text-transact-sql</a:t>
            </a:r>
            <a:endParaRPr lang="en-US" sz="2300" dirty="0"/>
          </a:p>
        </p:txBody>
      </p:sp>
      <p:pic>
        <p:nvPicPr>
          <p:cNvPr id="4" name="Picture 3"/>
          <p:cNvPicPr>
            <a:picLocks noChangeAspect="1"/>
          </p:cNvPicPr>
          <p:nvPr/>
        </p:nvPicPr>
        <p:blipFill>
          <a:blip r:embed="rId3"/>
          <a:stretch>
            <a:fillRect/>
          </a:stretch>
        </p:blipFill>
        <p:spPr>
          <a:xfrm>
            <a:off x="609600" y="4267200"/>
            <a:ext cx="7086600" cy="1335998"/>
          </a:xfrm>
          <a:prstGeom prst="rect">
            <a:avLst/>
          </a:prstGeom>
        </p:spPr>
      </p:pic>
    </p:spTree>
    <p:extLst>
      <p:ext uri="{BB962C8B-B14F-4D97-AF65-F5344CB8AC3E}">
        <p14:creationId xmlns:p14="http://schemas.microsoft.com/office/powerpoint/2010/main" val="179762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5257800" cy="799306"/>
          </a:xfrm>
        </p:spPr>
        <p:txBody>
          <a:bodyPr/>
          <a:lstStyle/>
          <a:p>
            <a:r>
              <a:rPr lang="en-US" dirty="0" smtClean="0"/>
              <a:t>SQL Profiler</a:t>
            </a:r>
            <a:endParaRPr lang="en-US" dirty="0"/>
          </a:p>
        </p:txBody>
      </p:sp>
      <p:sp>
        <p:nvSpPr>
          <p:cNvPr id="3" name="Content Placeholder 2"/>
          <p:cNvSpPr>
            <a:spLocks noGrp="1"/>
          </p:cNvSpPr>
          <p:nvPr>
            <p:ph idx="1"/>
          </p:nvPr>
        </p:nvSpPr>
        <p:spPr>
          <a:xfrm>
            <a:off x="457200" y="1600200"/>
            <a:ext cx="8229600" cy="4343400"/>
          </a:xfrm>
        </p:spPr>
        <p:txBody>
          <a:bodyPr>
            <a:normAutofit/>
          </a:bodyPr>
          <a:lstStyle/>
          <a:p>
            <a:pPr marL="64008" indent="0">
              <a:buNone/>
            </a:pPr>
            <a:r>
              <a:rPr lang="en-US" dirty="0" smtClean="0"/>
              <a:t>Deprecated Feature</a:t>
            </a:r>
          </a:p>
          <a:p>
            <a:pPr marL="64008" indent="0">
              <a:buNone/>
            </a:pPr>
            <a:r>
              <a:rPr lang="en-US" dirty="0" smtClean="0"/>
              <a:t>Performance</a:t>
            </a:r>
          </a:p>
          <a:p>
            <a:pPr marL="64008" indent="0">
              <a:buNone/>
            </a:pPr>
            <a:r>
              <a:rPr lang="en-US" dirty="0" smtClean="0"/>
              <a:t>Client vs Server Side</a:t>
            </a:r>
          </a:p>
          <a:p>
            <a:pPr marL="64008" indent="0">
              <a:buNone/>
            </a:pPr>
            <a:r>
              <a:rPr lang="en-US" dirty="0" smtClean="0"/>
              <a:t>Extended Events</a:t>
            </a:r>
            <a:endParaRPr lang="en-US" dirty="0"/>
          </a:p>
          <a:p>
            <a:pPr marL="64008" indent="0">
              <a:buNone/>
            </a:pPr>
            <a:r>
              <a:rPr lang="en-US" sz="1800" dirty="0">
                <a:hlinkClick r:id="rId2"/>
              </a:rPr>
              <a:t>https://docs.microsoft.com/en-us/sql/tools/sql-server-profiler/sql-server-profiler</a:t>
            </a:r>
            <a:endParaRPr lang="en-US" sz="2000" dirty="0" smtClean="0"/>
          </a:p>
          <a:p>
            <a:endParaRPr lang="en-US" dirty="0"/>
          </a:p>
        </p:txBody>
      </p:sp>
    </p:spTree>
    <p:extLst>
      <p:ext uri="{BB962C8B-B14F-4D97-AF65-F5344CB8AC3E}">
        <p14:creationId xmlns:p14="http://schemas.microsoft.com/office/powerpoint/2010/main" val="119363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5257800" cy="799306"/>
          </a:xfrm>
        </p:spPr>
        <p:txBody>
          <a:bodyPr/>
          <a:lstStyle/>
          <a:p>
            <a:r>
              <a:rPr lang="en-US" dirty="0" smtClean="0"/>
              <a:t>Extended Events</a:t>
            </a:r>
            <a:endParaRPr lang="en-US" dirty="0"/>
          </a:p>
        </p:txBody>
      </p:sp>
      <p:sp>
        <p:nvSpPr>
          <p:cNvPr id="3" name="Content Placeholder 2"/>
          <p:cNvSpPr>
            <a:spLocks noGrp="1"/>
          </p:cNvSpPr>
          <p:nvPr>
            <p:ph idx="1"/>
          </p:nvPr>
        </p:nvSpPr>
        <p:spPr>
          <a:xfrm>
            <a:off x="457200" y="1600200"/>
            <a:ext cx="8229600" cy="4572000"/>
          </a:xfrm>
        </p:spPr>
        <p:txBody>
          <a:bodyPr>
            <a:normAutofit fontScale="62500" lnSpcReduction="20000"/>
          </a:bodyPr>
          <a:lstStyle/>
          <a:p>
            <a:pPr marL="64008" indent="0">
              <a:buNone/>
            </a:pPr>
            <a:r>
              <a:rPr lang="en-US" sz="2400" dirty="0" smtClean="0"/>
              <a:t>Light weight </a:t>
            </a:r>
            <a:r>
              <a:rPr lang="en-US" sz="2400" dirty="0" smtClean="0"/>
              <a:t>monitoring </a:t>
            </a:r>
            <a:r>
              <a:rPr lang="en-US" sz="2400" dirty="0" smtClean="0"/>
              <a:t>system that uses very few </a:t>
            </a:r>
            <a:r>
              <a:rPr lang="en-US" sz="2400" dirty="0" smtClean="0"/>
              <a:t>system </a:t>
            </a:r>
            <a:r>
              <a:rPr lang="en-US" sz="2400" dirty="0" smtClean="0"/>
              <a:t>recourses</a:t>
            </a:r>
          </a:p>
          <a:p>
            <a:pPr marL="64008" indent="0">
              <a:buNone/>
            </a:pPr>
            <a:r>
              <a:rPr lang="en-US" sz="2400" dirty="0" smtClean="0"/>
              <a:t>Evolving Tool </a:t>
            </a:r>
          </a:p>
          <a:p>
            <a:pPr marL="64008" indent="0">
              <a:buNone/>
            </a:pPr>
            <a:r>
              <a:rPr lang="en-US" sz="2400" dirty="0" smtClean="0"/>
              <a:t>Windows </a:t>
            </a:r>
            <a:r>
              <a:rPr lang="en-US" sz="2400" dirty="0" smtClean="0"/>
              <a:t>Events</a:t>
            </a:r>
          </a:p>
          <a:p>
            <a:pPr marL="64008" indent="0">
              <a:buNone/>
            </a:pPr>
            <a:r>
              <a:rPr lang="en-US" sz="2400" dirty="0" smtClean="0"/>
              <a:t>SQL Server </a:t>
            </a:r>
            <a:r>
              <a:rPr lang="en-US" sz="2400" dirty="0" smtClean="0"/>
              <a:t>Events</a:t>
            </a:r>
          </a:p>
          <a:p>
            <a:pPr marL="64008" indent="0">
              <a:buNone/>
            </a:pPr>
            <a:r>
              <a:rPr lang="en-US" sz="2400" dirty="0" smtClean="0"/>
              <a:t>Templates</a:t>
            </a:r>
          </a:p>
          <a:p>
            <a:pPr marL="64008" indent="0">
              <a:buNone/>
            </a:pPr>
            <a:r>
              <a:rPr lang="en-US" sz="2400" dirty="0" smtClean="0"/>
              <a:t>Events</a:t>
            </a:r>
          </a:p>
          <a:p>
            <a:pPr marL="64008" indent="0">
              <a:buNone/>
            </a:pPr>
            <a:r>
              <a:rPr lang="en-US" sz="2400" dirty="0" smtClean="0"/>
              <a:t>Event Fields</a:t>
            </a:r>
          </a:p>
          <a:p>
            <a:pPr marL="64008" indent="0">
              <a:buNone/>
            </a:pPr>
            <a:r>
              <a:rPr lang="en-US" sz="2400" dirty="0" smtClean="0"/>
              <a:t>Target </a:t>
            </a:r>
            <a:r>
              <a:rPr lang="en-US" sz="2400" dirty="0" smtClean="0"/>
              <a:t>Types (Data Storage)</a:t>
            </a:r>
          </a:p>
          <a:p>
            <a:pPr marL="64008" indent="0">
              <a:buNone/>
            </a:pPr>
            <a:r>
              <a:rPr lang="en-US" sz="2400" dirty="0"/>
              <a:t>	</a:t>
            </a:r>
            <a:r>
              <a:rPr lang="en-US" sz="2400" dirty="0" smtClean="0"/>
              <a:t>Ring Buffer</a:t>
            </a:r>
          </a:p>
          <a:p>
            <a:pPr marL="64008" indent="0">
              <a:buNone/>
            </a:pPr>
            <a:r>
              <a:rPr lang="en-US" sz="2400" dirty="0"/>
              <a:t>	</a:t>
            </a:r>
            <a:r>
              <a:rPr lang="en-US" sz="2400" dirty="0" smtClean="0"/>
              <a:t>Event File</a:t>
            </a:r>
          </a:p>
          <a:p>
            <a:pPr marL="64008" indent="0">
              <a:buNone/>
            </a:pPr>
            <a:r>
              <a:rPr lang="en-US" sz="2400" dirty="0"/>
              <a:t>	</a:t>
            </a:r>
            <a:r>
              <a:rPr lang="en-US" sz="2400" dirty="0" smtClean="0"/>
              <a:t>Others (Histogram, Event Counter, Pair Matching)</a:t>
            </a:r>
            <a:endParaRPr lang="en-US" sz="2400" dirty="0"/>
          </a:p>
          <a:p>
            <a:pPr marL="64008" indent="0">
              <a:buNone/>
            </a:pPr>
            <a:r>
              <a:rPr lang="en-US" sz="1700" dirty="0">
                <a:hlinkClick r:id="rId2"/>
              </a:rPr>
              <a:t>https://</a:t>
            </a:r>
            <a:r>
              <a:rPr lang="en-US" sz="1700" dirty="0" smtClean="0">
                <a:hlinkClick r:id="rId2"/>
              </a:rPr>
              <a:t>docs.microsoft.com/en-us/sql/relational-databases/extended-events/extended-events</a:t>
            </a:r>
            <a:endParaRPr lang="en-US" sz="1700" dirty="0" smtClean="0"/>
          </a:p>
          <a:p>
            <a:pPr marL="64008" indent="0">
              <a:buNone/>
            </a:pPr>
            <a:r>
              <a:rPr lang="en-US" sz="1700" dirty="0">
                <a:hlinkClick r:id="rId3"/>
              </a:rPr>
              <a:t>https://</a:t>
            </a:r>
            <a:r>
              <a:rPr lang="en-US" sz="1700" dirty="0" smtClean="0">
                <a:hlinkClick r:id="rId3"/>
              </a:rPr>
              <a:t>docs.microsoft.com/en-us/sql/relational-databases/extended-events/quick-start-extended-events-in-sql-server</a:t>
            </a:r>
            <a:endParaRPr lang="en-US" sz="1700" dirty="0" smtClean="0"/>
          </a:p>
        </p:txBody>
      </p:sp>
    </p:spTree>
    <p:extLst>
      <p:ext uri="{BB962C8B-B14F-4D97-AF65-F5344CB8AC3E}">
        <p14:creationId xmlns:p14="http://schemas.microsoft.com/office/powerpoint/2010/main" val="30660308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48">
      <a:dk1>
        <a:sysClr val="windowText" lastClr="000000"/>
      </a:dk1>
      <a:lt1>
        <a:sysClr val="window" lastClr="FFFFFF"/>
      </a:lt1>
      <a:dk2>
        <a:srgbClr val="262626"/>
      </a:dk2>
      <a:lt2>
        <a:srgbClr val="F2F2F2"/>
      </a:lt2>
      <a:accent1>
        <a:srgbClr val="C94C25"/>
      </a:accent1>
      <a:accent2>
        <a:srgbClr val="EA8640"/>
      </a:accent2>
      <a:accent3>
        <a:srgbClr val="99D9E7"/>
      </a:accent3>
      <a:accent4>
        <a:srgbClr val="FAB17B"/>
      </a:accent4>
      <a:accent5>
        <a:srgbClr val="21B8B3"/>
      </a:accent5>
      <a:accent6>
        <a:srgbClr val="F3786E"/>
      </a:accent6>
      <a:hlink>
        <a:srgbClr val="646567"/>
      </a:hlink>
      <a:folHlink>
        <a:srgbClr val="646567"/>
      </a:folHlink>
    </a:clrScheme>
    <a:fontScheme name="Custom 27">
      <a:majorFont>
        <a:latin typeface="Segoe UI"/>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110000" t="250000" r="110000" b="40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110000" t="250000" r="110000" b="40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70000"/>
                <a:satMod val="130000"/>
              </a:schemeClr>
              <a:schemeClr val="phClr">
                <a:tint val="70000"/>
                <a:satMod val="130000"/>
              </a:schemeClr>
            </a:duotone>
          </a:blip>
          <a:tile tx="0" ty="0" sx="90000" sy="90000" flip="none" algn="t"/>
        </a:blipFill>
      </a:bgFillStyleLst>
    </a:fmtScheme>
  </a:themeElements>
  <a:objectDefaults/>
  <a:extraClrSchemeLst/>
  <a:extLst>
    <a:ext uri="{05A4C25C-085E-4340-85A3-A5531E510DB2}">
      <thm15:themeFamily xmlns:thm15="http://schemas.microsoft.com/office/thememl/2012/main" name="TF10167107_Project status report_RVA_v3.potx" id="{4F81F982-6C51-4092-B8D8-4B9E627EB026}" vid="{408BF7D7-5259-4FB8-AB61-68B3FB5EAB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B47EFB-BDBB-4CE5-A848-1507BE3B7989}">
  <ds:schemaRefs>
    <ds:schemaRef ds:uri="http://schemas.microsoft.com/office/2006/metadata/properties"/>
    <ds:schemaRef ds:uri="http://schemas.microsoft.com/office/infopath/2007/PartnerControls"/>
    <ds:schemaRef ds:uri="16c05727-aa75-4e4a-9b5f-8a80a1165891"/>
    <ds:schemaRef ds:uri="71af3243-3dd4-4a8d-8c0d-dd76da1f02a5"/>
    <ds:schemaRef ds:uri="http://schemas.openxmlformats.org/package/2006/metadata/core-properties"/>
    <ds:schemaRef ds:uri="http://purl.org/dc/dcmitype/"/>
    <ds:schemaRef ds:uri="http://purl.org/dc/terms/"/>
    <ds:schemaRef ds:uri="http://schemas.microsoft.com/office/2006/documentManagement/types"/>
    <ds:schemaRef ds:uri="http://purl.org/dc/elements/1.1/"/>
    <ds:schemaRef ds:uri="http://www.w3.org/XML/1998/namespace"/>
  </ds:schemaRefs>
</ds:datastoreItem>
</file>

<file path=customXml/itemProps2.xml><?xml version="1.0" encoding="utf-8"?>
<ds:datastoreItem xmlns:ds="http://schemas.openxmlformats.org/officeDocument/2006/customXml" ds:itemID="{3DC31EBE-A492-4CE5-9650-1E2C8FDDD7CE}">
  <ds:schemaRefs>
    <ds:schemaRef ds:uri="http://schemas.microsoft.com/sharepoint/v3/contenttype/forms"/>
  </ds:schemaRefs>
</ds:datastoreItem>
</file>

<file path=customXml/itemProps3.xml><?xml version="1.0" encoding="utf-8"?>
<ds:datastoreItem xmlns:ds="http://schemas.openxmlformats.org/officeDocument/2006/customXml" ds:itemID="{B1AD0D4C-03C4-489C-932A-66E2D74FA6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TF10167107</Template>
  <TotalTime>0</TotalTime>
  <Words>540</Words>
  <Application>Microsoft Office PowerPoint</Application>
  <PresentationFormat>On-screen Show (4:3)</PresentationFormat>
  <Paragraphs>247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Segoe UI</vt:lpstr>
      <vt:lpstr>Wingdings 2</vt:lpstr>
      <vt:lpstr>Verve</vt:lpstr>
      <vt:lpstr>Advanced Database Topics</vt:lpstr>
      <vt:lpstr>Agenda</vt:lpstr>
      <vt:lpstr>About Dave</vt:lpstr>
      <vt:lpstr>System Catalog View (Objects)</vt:lpstr>
      <vt:lpstr>Dynamic Management View</vt:lpstr>
      <vt:lpstr>Cached Query Plans DMV</vt:lpstr>
      <vt:lpstr>SQL Query Text DMF</vt:lpstr>
      <vt:lpstr>SQL Profiler</vt:lpstr>
      <vt:lpstr>Extended Events</vt:lpstr>
      <vt:lpstr>Indexing</vt:lpstr>
      <vt:lpstr>Indexing Continued</vt:lpstr>
      <vt:lpstr>Indexing Continued</vt:lpstr>
      <vt:lpstr>Row Based Index</vt:lpstr>
      <vt:lpstr>Column Store Index</vt:lpstr>
      <vt:lpstr>Indexing Maintenance</vt:lpstr>
      <vt:lpstr>Database Partitioning</vt:lpstr>
      <vt:lpstr>Database Partitioning</vt:lpstr>
      <vt:lpstr>IaaS Databases</vt:lpstr>
      <vt:lpstr>PaaS Databases</vt:lpstr>
      <vt:lpstr>Azure SQL Databases</vt:lpstr>
      <vt:lpstr>AWS RDS Database</vt:lpstr>
      <vt:lpstr>Summary</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2019-08-14T00:10:41Z</dcterms:created>
  <dcterms:modified xsi:type="dcterms:W3CDTF">2019-08-24T15:42:34Z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