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3" r:id="rId10"/>
    <p:sldId id="265" r:id="rId11"/>
    <p:sldId id="276" r:id="rId12"/>
    <p:sldId id="266" r:id="rId13"/>
    <p:sldId id="269" r:id="rId14"/>
    <p:sldId id="272" r:id="rId15"/>
    <p:sldId id="271" r:id="rId16"/>
    <p:sldId id="275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63280" autoAdjust="0"/>
  </p:normalViewPr>
  <p:slideViewPr>
    <p:cSldViewPr snapToGrid="0">
      <p:cViewPr varScale="1">
        <p:scale>
          <a:sx n="71" d="100"/>
          <a:sy n="71" d="100"/>
        </p:scale>
        <p:origin x="124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F105E-67D3-4C1F-8A16-50822C507C3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24D55-EC4B-4CAD-AE90-D15E9282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4D55-EC4B-4CAD-AE90-D15E928214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4D55-EC4B-4CAD-AE90-D15E928214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5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1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1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C99C6-3559-4643-BCB2-02E56A520409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44F4A-DFF3-4F66-A5B4-00F7D332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ms177564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bb510489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ms173454.aspx" TargetMode="External"/><Relationship Id="rId2" Type="http://schemas.openxmlformats.org/officeDocument/2006/relationships/hyperlink" Target="http://technet.microsoft.com/en-us/library/ms189798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net.microsoft.com/en-us/library/hh213234.asp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ms190766(v=sql.105)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qlskills.com/blogs/kimberly/when-did-sql-server-stop-putting-indexes-on-foreign-key-column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T-SQL: Simple Changes That Go a Long Way</a:t>
            </a:r>
            <a:endParaRPr lang="en-US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30225" y="4392877"/>
            <a:ext cx="5371811" cy="14635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DAVE VALENTINE</a:t>
            </a:r>
          </a:p>
          <a:p>
            <a:r>
              <a:rPr lang="en-US" sz="2000" dirty="0" smtClean="0"/>
              <a:t>@</a:t>
            </a:r>
            <a:r>
              <a:rPr lang="en-US" sz="2000" dirty="0" err="1" smtClean="0"/>
              <a:t>ingeniousSQL</a:t>
            </a:r>
            <a:endParaRPr lang="en-US" sz="2000" dirty="0" smtClean="0"/>
          </a:p>
          <a:p>
            <a:r>
              <a:rPr lang="en-US" sz="2000" dirty="0" smtClean="0"/>
              <a:t>ingeniousSQL.com</a:t>
            </a:r>
            <a:endParaRPr lang="en-US" sz="2000" dirty="0" smtClean="0"/>
          </a:p>
          <a:p>
            <a:r>
              <a:rPr lang="en-US" sz="2000" dirty="0" smtClean="0"/>
              <a:t>linkedin.com/in/</a:t>
            </a:r>
            <a:r>
              <a:rPr lang="en-US" sz="2000" dirty="0" err="1" smtClean="0"/>
              <a:t>ingenioussql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8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5080" t="1957" r="5660" b="6358"/>
          <a:stretch/>
        </p:blipFill>
        <p:spPr>
          <a:xfrm>
            <a:off x="4009292" y="1318846"/>
            <a:ext cx="3745523" cy="374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3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INSERT, UPDATE, DELETE, MERGE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@@</a:t>
            </a:r>
            <a:r>
              <a:rPr lang="en-US" dirty="0"/>
              <a:t>IDENTITY</a:t>
            </a:r>
          </a:p>
          <a:p>
            <a:pPr marL="0" indent="0">
              <a:buNone/>
            </a:pPr>
            <a:r>
              <a:rPr lang="en-US" dirty="0" smtClean="0"/>
              <a:t>SCOPE_IDENTITY</a:t>
            </a:r>
          </a:p>
          <a:p>
            <a:pPr marL="0" indent="0">
              <a:buNone/>
            </a:pPr>
            <a:r>
              <a:rPr lang="en-US" dirty="0" smtClean="0"/>
              <a:t>IDENT_CURRENT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INSERTED.* and DELETED.*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http://technet.microsoft.com/en-us/library/ms177564.aspx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1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 smtClean="0"/>
              <a:t>Valued Parameter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Easily store and transfer rows of data </a:t>
            </a:r>
          </a:p>
          <a:p>
            <a:pPr marL="0" indent="0">
              <a:buNone/>
            </a:pPr>
            <a:r>
              <a:rPr lang="en-US" dirty="0" smtClean="0"/>
              <a:t>User Defined Table Type</a:t>
            </a:r>
          </a:p>
          <a:p>
            <a:pPr marL="0" indent="0">
              <a:buNone/>
            </a:pPr>
            <a:r>
              <a:rPr lang="en-US" dirty="0" smtClean="0"/>
              <a:t>UNIQUE and PRIMARY KEY Constraints</a:t>
            </a:r>
          </a:p>
          <a:p>
            <a:pPr marL="0" indent="0">
              <a:buNone/>
            </a:pPr>
            <a:r>
              <a:rPr lang="en-US" dirty="0"/>
              <a:t>No i</a:t>
            </a:r>
            <a:r>
              <a:rPr lang="en-US" dirty="0" smtClean="0"/>
              <a:t>ndexing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 statistics </a:t>
            </a:r>
          </a:p>
          <a:p>
            <a:pPr marL="0" indent="0">
              <a:buNone/>
            </a:pPr>
            <a:r>
              <a:rPr lang="en-US" dirty="0" smtClean="0"/>
              <a:t>Read </a:t>
            </a:r>
            <a:r>
              <a:rPr lang="en-US" dirty="0"/>
              <a:t>only as procedure parameters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http://technet.microsoft.com/en-us/library/bb510489.aspx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933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T-SQL Window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Ranking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RANK, ROW_NUMBER, NTILE, DENSE_RANK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>
                <a:hlinkClick r:id="rId2"/>
              </a:rPr>
              <a:t>http://technet.microsoft.com/en-us/library/ms189798.aspx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Aggregate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AVG, MIN</a:t>
            </a:r>
            <a:r>
              <a:rPr lang="en-US" sz="2000" dirty="0" smtClean="0"/>
              <a:t>, </a:t>
            </a:r>
            <a:r>
              <a:rPr lang="en-US" sz="2000" dirty="0"/>
              <a:t>SUM, COUNT, STDEV, </a:t>
            </a:r>
            <a:r>
              <a:rPr lang="en-US" sz="2000" dirty="0" smtClean="0"/>
              <a:t>VAR</a:t>
            </a:r>
            <a:r>
              <a:rPr lang="en-US" sz="2000" dirty="0"/>
              <a:t>, </a:t>
            </a:r>
            <a:r>
              <a:rPr lang="en-US" sz="2000" dirty="0" smtClean="0"/>
              <a:t>MAX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3"/>
              </a:rPr>
              <a:t>http://technet.microsoft.com/en-us/library/ms173454.aspx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Analytic</a:t>
            </a:r>
          </a:p>
          <a:p>
            <a:pPr marL="0" indent="0">
              <a:buNone/>
            </a:pPr>
            <a:r>
              <a:rPr lang="en-US" sz="2000" dirty="0" smtClean="0"/>
              <a:t>	LEAD</a:t>
            </a:r>
            <a:r>
              <a:rPr lang="en-US" sz="2000" dirty="0"/>
              <a:t>, FIRST_VALUE, </a:t>
            </a:r>
            <a:r>
              <a:rPr lang="en-US" sz="2000" dirty="0" smtClean="0"/>
              <a:t>LAG</a:t>
            </a:r>
            <a:r>
              <a:rPr lang="en-US" sz="2000" dirty="0"/>
              <a:t>, </a:t>
            </a:r>
            <a:r>
              <a:rPr lang="en-US" sz="2000" dirty="0" smtClean="0"/>
              <a:t>LAST_VALUE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>
                <a:hlinkClick r:id="rId4"/>
              </a:rPr>
              <a:t>http://technet.microsoft.com/en-us/library/hh213234.aspx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Table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CTE</a:t>
            </a:r>
          </a:p>
          <a:p>
            <a:pPr marL="0" indent="0">
              <a:buNone/>
            </a:pPr>
            <a:r>
              <a:rPr lang="en-US" dirty="0" smtClean="0"/>
              <a:t>Simplify query syntax</a:t>
            </a:r>
          </a:p>
          <a:p>
            <a:pPr marL="0" indent="0">
              <a:buNone/>
            </a:pPr>
            <a:r>
              <a:rPr lang="en-US" dirty="0"/>
              <a:t>Multiple reference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Recursive queries</a:t>
            </a:r>
          </a:p>
          <a:p>
            <a:pPr marL="0" indent="0">
              <a:buNone/>
            </a:pPr>
            <a:r>
              <a:rPr lang="en-US" dirty="0" smtClean="0"/>
              <a:t>VIEW </a:t>
            </a:r>
            <a:r>
              <a:rPr lang="en-US" dirty="0" smtClean="0"/>
              <a:t>alternative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http://technet.microsoft.com/en-us/library/ms190766(v=sql.105).aspx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5080" t="1957" r="5660" b="6358"/>
          <a:stretch/>
        </p:blipFill>
        <p:spPr>
          <a:xfrm>
            <a:off x="4009292" y="1318846"/>
            <a:ext cx="3745523" cy="374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Heaps</a:t>
            </a:r>
          </a:p>
          <a:p>
            <a:pPr marL="0" indent="0">
              <a:buNone/>
            </a:pPr>
            <a:r>
              <a:rPr lang="en-US" dirty="0"/>
              <a:t>CLUSTERED INDEX</a:t>
            </a:r>
          </a:p>
          <a:p>
            <a:pPr marL="0" indent="0">
              <a:buNone/>
            </a:pPr>
            <a:r>
              <a:rPr lang="en-US" dirty="0"/>
              <a:t>NONCLUSTERED INDEX</a:t>
            </a:r>
          </a:p>
          <a:p>
            <a:pPr marL="0" indent="0">
              <a:buNone/>
            </a:pPr>
            <a:r>
              <a:rPr lang="en-US" dirty="0"/>
              <a:t>Covering Indexes</a:t>
            </a:r>
          </a:p>
          <a:p>
            <a:pPr marL="0" indent="0">
              <a:buNone/>
            </a:pPr>
            <a:r>
              <a:rPr lang="en-US" dirty="0"/>
              <a:t>Filtered Indexes</a:t>
            </a:r>
          </a:p>
          <a:p>
            <a:pPr marL="0" indent="0">
              <a:buNone/>
            </a:pPr>
            <a:r>
              <a:rPr lang="en-US" dirty="0" err="1"/>
              <a:t>SARGable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51965" y="1825625"/>
            <a:ext cx="45235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smtClean="0"/>
              <a:t>INTO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smtClean="0"/>
              <a:t>OUTPUT </a:t>
            </a:r>
            <a:endParaRPr lang="en-US" sz="28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smtClean="0"/>
              <a:t>Table Valued Parameter</a:t>
            </a:r>
            <a:endParaRPr lang="en-US" sz="28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Window Functions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smtClean="0"/>
              <a:t>Common Table Expressions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77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6" y="20793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Questions</a:t>
            </a:r>
            <a:endParaRPr lang="en-US" sz="28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516368" y="4283662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DAVE VALENTINE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30225" y="4715605"/>
            <a:ext cx="5371811" cy="14635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@</a:t>
            </a:r>
            <a:r>
              <a:rPr lang="en-US" sz="2000" dirty="0" err="1" smtClean="0"/>
              <a:t>ingeniousSQL</a:t>
            </a:r>
            <a:endParaRPr lang="en-US" sz="2000" dirty="0" smtClean="0"/>
          </a:p>
          <a:p>
            <a:r>
              <a:rPr lang="en-US" sz="2000" dirty="0" smtClean="0"/>
              <a:t> ingeniousSQL.com</a:t>
            </a:r>
          </a:p>
          <a:p>
            <a:r>
              <a:rPr lang="en-US" sz="2000" dirty="0" smtClean="0"/>
              <a:t> </a:t>
            </a:r>
            <a:r>
              <a:rPr lang="en-US" sz="1600" dirty="0" smtClean="0"/>
              <a:t>linkedin.com/in/</a:t>
            </a:r>
            <a:r>
              <a:rPr lang="en-US" sz="1600" dirty="0" err="1" smtClean="0"/>
              <a:t>ingenioussql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99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9" y="1825625"/>
            <a:ext cx="4523509" cy="435133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Performance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Heaps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CLUSTERED INDEX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NONCLUSTERED INDEX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 smtClean="0"/>
              <a:t>SARGable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92620" y="1825620"/>
            <a:ext cx="45235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Functionality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OUTPUT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Table Valued Parameter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Window Functions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Common </a:t>
            </a:r>
            <a:r>
              <a:rPr lang="en-US" dirty="0" smtClean="0"/>
              <a:t>Table Expressions</a:t>
            </a:r>
          </a:p>
        </p:txBody>
      </p:sp>
    </p:spTree>
    <p:extLst>
      <p:ext uri="{BB962C8B-B14F-4D97-AF65-F5344CB8AC3E}">
        <p14:creationId xmlns:p14="http://schemas.microsoft.com/office/powerpoint/2010/main" val="36578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163" y="2016480"/>
            <a:ext cx="5153891" cy="27781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Understand the Problem Before You </a:t>
            </a:r>
            <a:r>
              <a:rPr lang="en-US" strike="dblStrike" dirty="0" smtClean="0"/>
              <a:t>Fix</a:t>
            </a:r>
            <a:r>
              <a:rPr lang="en-US" dirty="0" smtClean="0"/>
              <a:t> Create the Problem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2687"/>
            <a:ext cx="2285714" cy="2285714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636" y="2262687"/>
            <a:ext cx="2285714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MCP</a:t>
            </a:r>
          </a:p>
          <a:p>
            <a:r>
              <a:rPr lang="en-US" dirty="0" smtClean="0"/>
              <a:t>2 of 3 toward MCSA: SQL Server 2012</a:t>
            </a:r>
          </a:p>
          <a:p>
            <a:r>
              <a:rPr lang="en-US" dirty="0" smtClean="0"/>
              <a:t>Database / BI Developer </a:t>
            </a:r>
          </a:p>
          <a:p>
            <a:r>
              <a:rPr lang="en-US" dirty="0" smtClean="0"/>
              <a:t>Adjunct Professor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IngeniousSQL</a:t>
            </a:r>
            <a:endParaRPr lang="en-US" dirty="0" smtClean="0"/>
          </a:p>
          <a:p>
            <a:r>
              <a:rPr lang="en-US" dirty="0" smtClean="0"/>
              <a:t>Dave.Valentine@IngeniousSQL.com</a:t>
            </a:r>
          </a:p>
          <a:p>
            <a:r>
              <a:rPr lang="en-US" dirty="0" smtClean="0"/>
              <a:t>IngeniousSQL.com</a:t>
            </a:r>
            <a:endParaRPr lang="en-US" dirty="0"/>
          </a:p>
        </p:txBody>
      </p:sp>
      <p:pic>
        <p:nvPicPr>
          <p:cNvPr id="1030" name="Picture 6" descr="http://img.4xspower.com/assets/nh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50" y="1561089"/>
            <a:ext cx="2777984" cy="148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thumb/9/9b/Las_vegas_sign.svg/240px-Las_vegas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49" y="3182937"/>
            <a:ext cx="2641459" cy="264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9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31440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CLUSTERED</a:t>
            </a:r>
          </a:p>
          <a:p>
            <a:pPr marL="0" indent="0">
              <a:buNone/>
            </a:pPr>
            <a:r>
              <a:rPr lang="en-US" dirty="0" smtClean="0"/>
              <a:t>NONCLUSTERED</a:t>
            </a:r>
          </a:p>
          <a:p>
            <a:pPr marL="0" indent="0">
              <a:buNone/>
            </a:pPr>
            <a:r>
              <a:rPr lang="en-US" dirty="0" smtClean="0"/>
              <a:t>Covering</a:t>
            </a:r>
          </a:p>
          <a:p>
            <a:pPr marL="0" indent="0">
              <a:buNone/>
            </a:pPr>
            <a:r>
              <a:rPr lang="en-US" dirty="0" smtClean="0"/>
              <a:t>Filtered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309360" y="1825625"/>
            <a:ext cx="50444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XML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Spatial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Full-text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Column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Clustered Index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Physical sorted order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One per table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PRIMARY KEY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Fast key lookup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374" y="2465250"/>
            <a:ext cx="1011057" cy="8892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335" y="3438051"/>
            <a:ext cx="4105134" cy="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2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Heap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Table without a CLUSTERED INDEX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Poor performance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Table Scans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571" y="2512435"/>
            <a:ext cx="1986829" cy="13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Non-Clustered Index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Another sorted </a:t>
            </a:r>
            <a:r>
              <a:rPr lang="en-US" dirty="0" smtClean="0"/>
              <a:t>copy of the data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16 key columns </a:t>
            </a:r>
            <a:endParaRPr lang="en-US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999 per table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/>
              <a:t>dm_db_missing_index_details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/>
              <a:t>dm_db_missing_index_groups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/>
              <a:t>dm_db_missing_index_group_stats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120" y="1446847"/>
            <a:ext cx="4969799" cy="130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Non-Clustered Index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FOREIGN KEYs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Covered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Filtered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SARGable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849073"/>
            <a:ext cx="10515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>
                <a:hlinkClick r:id="rId2"/>
              </a:rPr>
              <a:t>http://www.sqlskills.com/blogs/kimberly/when-did-sql-server-stop-putting-indexes-on-foreign-key-columns/</a:t>
            </a:r>
            <a:endParaRPr lang="en-US" sz="17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615" y="3777174"/>
            <a:ext cx="5388740" cy="13773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075" y="3332016"/>
            <a:ext cx="4469823" cy="13385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86" y="1670422"/>
            <a:ext cx="4969799" cy="1308474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7451145" y="2928080"/>
            <a:ext cx="321255" cy="7200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34A9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235</Words>
  <Application>Microsoft Office PowerPoint</Application>
  <PresentationFormat>Widescreen</PresentationFormat>
  <Paragraphs>119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T-SQL: Simple Changes That Go a Long Way</vt:lpstr>
      <vt:lpstr>Agenda</vt:lpstr>
      <vt:lpstr>Understand the Problem Before You Fix Create the Problem</vt:lpstr>
      <vt:lpstr>About Dave…</vt:lpstr>
      <vt:lpstr>Indexing</vt:lpstr>
      <vt:lpstr>Indexing</vt:lpstr>
      <vt:lpstr>Indexing</vt:lpstr>
      <vt:lpstr>Indexing</vt:lpstr>
      <vt:lpstr>Indexing</vt:lpstr>
      <vt:lpstr>PowerPoint Presentation</vt:lpstr>
      <vt:lpstr>Output</vt:lpstr>
      <vt:lpstr>Table Valued Parameter</vt:lpstr>
      <vt:lpstr>T-SQL Window Functions</vt:lpstr>
      <vt:lpstr>Common Table Expressions</vt:lpstr>
      <vt:lpstr>PowerPoint Presentation</vt:lpstr>
      <vt:lpstr>Summary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T-SQL: Simple Changes That Go a Long Way</dc:title>
  <dc:creator>Dave Valentine</dc:creator>
  <cp:lastModifiedBy>Dave Valentine</cp:lastModifiedBy>
  <cp:revision>46</cp:revision>
  <dcterms:created xsi:type="dcterms:W3CDTF">2013-08-27T02:24:25Z</dcterms:created>
  <dcterms:modified xsi:type="dcterms:W3CDTF">2013-09-06T17:52:43Z</dcterms:modified>
</cp:coreProperties>
</file>