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60" r:id="rId1"/>
  </p:sldMasterIdLst>
  <p:notesMasterIdLst>
    <p:notesMasterId r:id="rId66"/>
  </p:notesMasterIdLst>
  <p:sldIdLst>
    <p:sldId id="264" r:id="rId2"/>
    <p:sldId id="263" r:id="rId3"/>
    <p:sldId id="271" r:id="rId4"/>
    <p:sldId id="272" r:id="rId5"/>
    <p:sldId id="273" r:id="rId6"/>
    <p:sldId id="262" r:id="rId7"/>
    <p:sldId id="257" r:id="rId8"/>
    <p:sldId id="274" r:id="rId9"/>
    <p:sldId id="275" r:id="rId10"/>
    <p:sldId id="279" r:id="rId11"/>
    <p:sldId id="334" r:id="rId12"/>
    <p:sldId id="276" r:id="rId13"/>
    <p:sldId id="278" r:id="rId14"/>
    <p:sldId id="327" r:id="rId15"/>
    <p:sldId id="328" r:id="rId16"/>
    <p:sldId id="312" r:id="rId17"/>
    <p:sldId id="280" r:id="rId18"/>
    <p:sldId id="285" r:id="rId19"/>
    <p:sldId id="282" r:id="rId20"/>
    <p:sldId id="283" r:id="rId21"/>
    <p:sldId id="284" r:id="rId22"/>
    <p:sldId id="281" r:id="rId23"/>
    <p:sldId id="313" r:id="rId24"/>
    <p:sldId id="286" r:id="rId25"/>
    <p:sldId id="294" r:id="rId26"/>
    <p:sldId id="260" r:id="rId27"/>
    <p:sldId id="335" r:id="rId28"/>
    <p:sldId id="295" r:id="rId29"/>
    <p:sldId id="296" r:id="rId30"/>
    <p:sldId id="297" r:id="rId31"/>
    <p:sldId id="298" r:id="rId32"/>
    <p:sldId id="299" r:id="rId33"/>
    <p:sldId id="301" r:id="rId34"/>
    <p:sldId id="302" r:id="rId35"/>
    <p:sldId id="300" r:id="rId36"/>
    <p:sldId id="292" r:id="rId37"/>
    <p:sldId id="259" r:id="rId38"/>
    <p:sldId id="329" r:id="rId39"/>
    <p:sldId id="293" r:id="rId40"/>
    <p:sldId id="289" r:id="rId41"/>
    <p:sldId id="330" r:id="rId42"/>
    <p:sldId id="331" r:id="rId43"/>
    <p:sldId id="332" r:id="rId44"/>
    <p:sldId id="318" r:id="rId45"/>
    <p:sldId id="265" r:id="rId46"/>
    <p:sldId id="268" r:id="rId47"/>
    <p:sldId id="303" r:id="rId48"/>
    <p:sldId id="310" r:id="rId49"/>
    <p:sldId id="269" r:id="rId50"/>
    <p:sldId id="320" r:id="rId51"/>
    <p:sldId id="321" r:id="rId52"/>
    <p:sldId id="325" r:id="rId53"/>
    <p:sldId id="304" r:id="rId54"/>
    <p:sldId id="305" r:id="rId55"/>
    <p:sldId id="307" r:id="rId56"/>
    <p:sldId id="306" r:id="rId57"/>
    <p:sldId id="308" r:id="rId58"/>
    <p:sldId id="333" r:id="rId59"/>
    <p:sldId id="311" r:id="rId60"/>
    <p:sldId id="326" r:id="rId61"/>
    <p:sldId id="322" r:id="rId62"/>
    <p:sldId id="266" r:id="rId63"/>
    <p:sldId id="319" r:id="rId64"/>
    <p:sldId id="267" r:id="rId6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00"/>
    <a:srgbClr val="3636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86" autoAdjust="0"/>
    <p:restoredTop sz="47734" autoAdjust="0"/>
  </p:normalViewPr>
  <p:slideViewPr>
    <p:cSldViewPr>
      <p:cViewPr varScale="1">
        <p:scale>
          <a:sx n="54" d="100"/>
          <a:sy n="54" d="100"/>
        </p:scale>
        <p:origin x="-5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28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0035CC-DF4D-4B6D-8CC0-F44BE346C2B3}" type="doc">
      <dgm:prSet loTypeId="urn:microsoft.com/office/officeart/2005/8/layout/arrow1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F780B5-011C-4DD5-93CE-2F45CECBEBFC}">
      <dgm:prSet phldrT="[Text]"/>
      <dgm:spPr/>
      <dgm:t>
        <a:bodyPr/>
        <a:lstStyle/>
        <a:p>
          <a:r>
            <a:rPr lang="en-US">
              <a:cs typeface="Consolas"/>
            </a:rPr>
            <a:t>Consistency</a:t>
          </a:r>
        </a:p>
      </dgm:t>
    </dgm:pt>
    <dgm:pt modelId="{E1B34897-DB35-4E3A-825F-C03E27947902}" type="parTrans" cxnId="{D700D005-5EB3-48D0-BE04-CD9DC48274FF}">
      <dgm:prSet/>
      <dgm:spPr/>
      <dgm:t>
        <a:bodyPr/>
        <a:lstStyle/>
        <a:p>
          <a:endParaRPr lang="en-US"/>
        </a:p>
      </dgm:t>
    </dgm:pt>
    <dgm:pt modelId="{D77BFA09-F724-4293-8199-E48CC377CD82}" type="sibTrans" cxnId="{D700D005-5EB3-48D0-BE04-CD9DC48274FF}">
      <dgm:prSet/>
      <dgm:spPr/>
      <dgm:t>
        <a:bodyPr/>
        <a:lstStyle/>
        <a:p>
          <a:endParaRPr lang="en-US"/>
        </a:p>
      </dgm:t>
    </dgm:pt>
    <dgm:pt modelId="{1F78983D-A573-4C09-A032-F9B8D6FD2A8E}">
      <dgm:prSet phldrT="[Text]"/>
      <dgm:spPr/>
      <dgm:t>
        <a:bodyPr/>
        <a:lstStyle/>
        <a:p>
          <a:r>
            <a:rPr lang="en-US">
              <a:cs typeface="Consolas"/>
            </a:rPr>
            <a:t>Latency</a:t>
          </a:r>
        </a:p>
      </dgm:t>
    </dgm:pt>
    <dgm:pt modelId="{A5B647B0-AA0A-4AA0-AA9E-38FBEF86BC98}" type="parTrans" cxnId="{0A1580DC-4EDB-4FB3-B2F5-463C1F47464B}">
      <dgm:prSet/>
      <dgm:spPr/>
      <dgm:t>
        <a:bodyPr/>
        <a:lstStyle/>
        <a:p>
          <a:endParaRPr lang="en-US"/>
        </a:p>
      </dgm:t>
    </dgm:pt>
    <dgm:pt modelId="{E83130C0-FBB2-4655-820C-5B2A925785E6}" type="sibTrans" cxnId="{0A1580DC-4EDB-4FB3-B2F5-463C1F47464B}">
      <dgm:prSet/>
      <dgm:spPr/>
      <dgm:t>
        <a:bodyPr/>
        <a:lstStyle/>
        <a:p>
          <a:endParaRPr lang="en-US"/>
        </a:p>
      </dgm:t>
    </dgm:pt>
    <dgm:pt modelId="{AA605A72-378B-4D38-A92F-322633F7D9A7}" type="pres">
      <dgm:prSet presAssocID="{2C0035CC-DF4D-4B6D-8CC0-F44BE346C2B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372EA3-9E0C-470F-AED9-DD2FAED523B4}" type="pres">
      <dgm:prSet presAssocID="{CDF780B5-011C-4DD5-93CE-2F45CECBEBFC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9D745E-4EF7-4A93-979B-179BE10D36C5}" type="pres">
      <dgm:prSet presAssocID="{1F78983D-A573-4C09-A032-F9B8D6FD2A8E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1580DC-4EDB-4FB3-B2F5-463C1F47464B}" srcId="{2C0035CC-DF4D-4B6D-8CC0-F44BE346C2B3}" destId="{1F78983D-A573-4C09-A032-F9B8D6FD2A8E}" srcOrd="1" destOrd="0" parTransId="{A5B647B0-AA0A-4AA0-AA9E-38FBEF86BC98}" sibTransId="{E83130C0-FBB2-4655-820C-5B2A925785E6}"/>
    <dgm:cxn modelId="{D700D005-5EB3-48D0-BE04-CD9DC48274FF}" srcId="{2C0035CC-DF4D-4B6D-8CC0-F44BE346C2B3}" destId="{CDF780B5-011C-4DD5-93CE-2F45CECBEBFC}" srcOrd="0" destOrd="0" parTransId="{E1B34897-DB35-4E3A-825F-C03E27947902}" sibTransId="{D77BFA09-F724-4293-8199-E48CC377CD82}"/>
    <dgm:cxn modelId="{36DF97F4-C374-44AF-A43E-3AF85D380AEB}" type="presOf" srcId="{CDF780B5-011C-4DD5-93CE-2F45CECBEBFC}" destId="{1B372EA3-9E0C-470F-AED9-DD2FAED523B4}" srcOrd="0" destOrd="0" presId="urn:microsoft.com/office/officeart/2005/8/layout/arrow1"/>
    <dgm:cxn modelId="{7A1EF4D3-D37D-4DE2-8A31-3D034792CF12}" type="presOf" srcId="{2C0035CC-DF4D-4B6D-8CC0-F44BE346C2B3}" destId="{AA605A72-378B-4D38-A92F-322633F7D9A7}" srcOrd="0" destOrd="0" presId="urn:microsoft.com/office/officeart/2005/8/layout/arrow1"/>
    <dgm:cxn modelId="{095C44C7-5528-4AE3-A9DC-00E79C930261}" type="presOf" srcId="{1F78983D-A573-4C09-A032-F9B8D6FD2A8E}" destId="{799D745E-4EF7-4A93-979B-179BE10D36C5}" srcOrd="0" destOrd="0" presId="urn:microsoft.com/office/officeart/2005/8/layout/arrow1"/>
    <dgm:cxn modelId="{EC952463-9B1F-45EF-83D7-64BDCFA5BD75}" type="presParOf" srcId="{AA605A72-378B-4D38-A92F-322633F7D9A7}" destId="{1B372EA3-9E0C-470F-AED9-DD2FAED523B4}" srcOrd="0" destOrd="0" presId="urn:microsoft.com/office/officeart/2005/8/layout/arrow1"/>
    <dgm:cxn modelId="{9EF745DF-77D5-4E63-B2C1-FEA97EE0A01F}" type="presParOf" srcId="{AA605A72-378B-4D38-A92F-322633F7D9A7}" destId="{799D745E-4EF7-4A93-979B-179BE10D36C5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B88949-5D72-48B4-9D26-4505BCF9CC7F}" type="doc">
      <dgm:prSet loTypeId="urn:microsoft.com/office/officeart/2005/8/layout/radial2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A7A03E-2548-462C-B495-6019CA5A7D7F}">
      <dgm:prSet phldrT="[Text]"/>
      <dgm:spPr/>
      <dgm:t>
        <a:bodyPr/>
        <a:lstStyle/>
        <a:p>
          <a:r>
            <a:rPr lang="en-US">
              <a:cs typeface="Consolas"/>
            </a:rPr>
            <a:t>Replica 1</a:t>
          </a:r>
        </a:p>
      </dgm:t>
    </dgm:pt>
    <dgm:pt modelId="{06B23C1D-5955-4AB5-AF8D-D60A5E60E513}" type="parTrans" cxnId="{C79C1057-4A22-4486-9295-8EE5E1B08A81}">
      <dgm:prSet/>
      <dgm:spPr/>
      <dgm:t>
        <a:bodyPr/>
        <a:lstStyle/>
        <a:p>
          <a:endParaRPr lang="en-US"/>
        </a:p>
      </dgm:t>
    </dgm:pt>
    <dgm:pt modelId="{C544536F-3BD8-4F8A-9676-C4E9415E0A1A}" type="sibTrans" cxnId="{C79C1057-4A22-4486-9295-8EE5E1B08A81}">
      <dgm:prSet/>
      <dgm:spPr/>
      <dgm:t>
        <a:bodyPr/>
        <a:lstStyle/>
        <a:p>
          <a:endParaRPr lang="en-US"/>
        </a:p>
      </dgm:t>
    </dgm:pt>
    <dgm:pt modelId="{AF842709-3CA9-41D3-A704-AC6A17F428C4}">
      <dgm:prSet phldrT="[Text]"/>
      <dgm:spPr/>
      <dgm:t>
        <a:bodyPr/>
        <a:lstStyle/>
        <a:p>
          <a:r>
            <a:rPr lang="en-US">
              <a:cs typeface="Consolas"/>
            </a:rPr>
            <a:t>Replica 2</a:t>
          </a:r>
        </a:p>
      </dgm:t>
    </dgm:pt>
    <dgm:pt modelId="{B6B1F1B2-8FFE-4E1B-BE2E-2A52C3ED8B31}" type="parTrans" cxnId="{BFF273FF-C1DC-4561-95B0-98EBB27ACA6F}">
      <dgm:prSet/>
      <dgm:spPr/>
      <dgm:t>
        <a:bodyPr/>
        <a:lstStyle/>
        <a:p>
          <a:endParaRPr lang="en-US"/>
        </a:p>
      </dgm:t>
    </dgm:pt>
    <dgm:pt modelId="{E6B682C0-A348-433C-A66D-B15B696893FD}" type="sibTrans" cxnId="{BFF273FF-C1DC-4561-95B0-98EBB27ACA6F}">
      <dgm:prSet/>
      <dgm:spPr/>
      <dgm:t>
        <a:bodyPr/>
        <a:lstStyle/>
        <a:p>
          <a:endParaRPr lang="en-US"/>
        </a:p>
      </dgm:t>
    </dgm:pt>
    <dgm:pt modelId="{6D1E3C8F-81A4-4165-AB7A-3EC3A426C114}">
      <dgm:prSet phldrT="[Text]"/>
      <dgm:spPr/>
      <dgm:t>
        <a:bodyPr/>
        <a:lstStyle/>
        <a:p>
          <a:r>
            <a:rPr lang="en-US">
              <a:cs typeface="Consolas"/>
            </a:rPr>
            <a:t>Replica 3</a:t>
          </a:r>
        </a:p>
      </dgm:t>
    </dgm:pt>
    <dgm:pt modelId="{157C48E0-10FA-4D76-8824-D01379E8891C}" type="parTrans" cxnId="{111C6C41-F626-4F07-9622-4EBFEB021617}">
      <dgm:prSet/>
      <dgm:spPr/>
      <dgm:t>
        <a:bodyPr/>
        <a:lstStyle/>
        <a:p>
          <a:endParaRPr lang="en-US"/>
        </a:p>
      </dgm:t>
    </dgm:pt>
    <dgm:pt modelId="{05E789C4-6EAB-4571-B525-3D4EBA1D561D}" type="sibTrans" cxnId="{111C6C41-F626-4F07-9622-4EBFEB021617}">
      <dgm:prSet/>
      <dgm:spPr/>
      <dgm:t>
        <a:bodyPr/>
        <a:lstStyle/>
        <a:p>
          <a:endParaRPr lang="en-US"/>
        </a:p>
      </dgm:t>
    </dgm:pt>
    <dgm:pt modelId="{067F0465-565A-4A6A-853A-00111351C21A}" type="pres">
      <dgm:prSet presAssocID="{90B88949-5D72-48B4-9D26-4505BCF9CC7F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8891E7-DCE6-45BA-A117-BB54CDACA54A}" type="pres">
      <dgm:prSet presAssocID="{90B88949-5D72-48B4-9D26-4505BCF9CC7F}" presName="cycle" presStyleCnt="0"/>
      <dgm:spPr/>
    </dgm:pt>
    <dgm:pt modelId="{33002277-98B4-4392-A33B-17EDF23D1DCB}" type="pres">
      <dgm:prSet presAssocID="{90B88949-5D72-48B4-9D26-4505BCF9CC7F}" presName="centerShape" presStyleCnt="0"/>
      <dgm:spPr/>
    </dgm:pt>
    <dgm:pt modelId="{F70EA1C7-B002-47AF-91E0-B804ED865314}" type="pres">
      <dgm:prSet presAssocID="{90B88949-5D72-48B4-9D26-4505BCF9CC7F}" presName="connSite" presStyleLbl="node1" presStyleIdx="0" presStyleCnt="4"/>
      <dgm:spPr/>
    </dgm:pt>
    <dgm:pt modelId="{5816E8A3-D34C-4ADC-8B97-6ABF606B14B3}" type="pres">
      <dgm:prSet presAssocID="{90B88949-5D72-48B4-9D26-4505BCF9CC7F}" presName="visible" presStyleLbl="node1" presStyleIdx="0" presStyleCnt="4"/>
      <dgm:spPr/>
    </dgm:pt>
    <dgm:pt modelId="{C159CAC2-8BEB-4F9A-B5A4-AA8A60D8A134}" type="pres">
      <dgm:prSet presAssocID="{06B23C1D-5955-4AB5-AF8D-D60A5E60E513}" presName="Name25" presStyleLbl="parChTrans1D1" presStyleIdx="0" presStyleCnt="3"/>
      <dgm:spPr/>
      <dgm:t>
        <a:bodyPr/>
        <a:lstStyle/>
        <a:p>
          <a:endParaRPr lang="en-US"/>
        </a:p>
      </dgm:t>
    </dgm:pt>
    <dgm:pt modelId="{2F6C8D3A-1B27-444A-80C3-F55E0618E4DE}" type="pres">
      <dgm:prSet presAssocID="{BAA7A03E-2548-462C-B495-6019CA5A7D7F}" presName="node" presStyleCnt="0"/>
      <dgm:spPr/>
    </dgm:pt>
    <dgm:pt modelId="{CE808A8A-2134-4202-AB8D-760C287ABDBF}" type="pres">
      <dgm:prSet presAssocID="{BAA7A03E-2548-462C-B495-6019CA5A7D7F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06DBBA-FFE0-466A-85AF-BEE2292B0B1E}" type="pres">
      <dgm:prSet presAssocID="{BAA7A03E-2548-462C-B495-6019CA5A7D7F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448468-D6E5-48A4-BF09-B08228F56D78}" type="pres">
      <dgm:prSet presAssocID="{B6B1F1B2-8FFE-4E1B-BE2E-2A52C3ED8B31}" presName="Name25" presStyleLbl="parChTrans1D1" presStyleIdx="1" presStyleCnt="3"/>
      <dgm:spPr/>
      <dgm:t>
        <a:bodyPr/>
        <a:lstStyle/>
        <a:p>
          <a:endParaRPr lang="en-US"/>
        </a:p>
      </dgm:t>
    </dgm:pt>
    <dgm:pt modelId="{1D4952D8-692A-4904-A43F-8B8DEF66A02E}" type="pres">
      <dgm:prSet presAssocID="{AF842709-3CA9-41D3-A704-AC6A17F428C4}" presName="node" presStyleCnt="0"/>
      <dgm:spPr/>
    </dgm:pt>
    <dgm:pt modelId="{47FAEAA2-D31E-4A64-B4FC-79E2718AAE71}" type="pres">
      <dgm:prSet presAssocID="{AF842709-3CA9-41D3-A704-AC6A17F428C4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905AB2-4DCA-4C2A-9BDC-9B3DED13C4F6}" type="pres">
      <dgm:prSet presAssocID="{AF842709-3CA9-41D3-A704-AC6A17F428C4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F254AA-0C66-4930-8097-A27CBBCA157F}" type="pres">
      <dgm:prSet presAssocID="{157C48E0-10FA-4D76-8824-D01379E8891C}" presName="Name25" presStyleLbl="parChTrans1D1" presStyleIdx="2" presStyleCnt="3"/>
      <dgm:spPr/>
      <dgm:t>
        <a:bodyPr/>
        <a:lstStyle/>
        <a:p>
          <a:endParaRPr lang="en-US"/>
        </a:p>
      </dgm:t>
    </dgm:pt>
    <dgm:pt modelId="{2AE3DB5A-3F82-4368-9010-566FB3200CB1}" type="pres">
      <dgm:prSet presAssocID="{6D1E3C8F-81A4-4165-AB7A-3EC3A426C114}" presName="node" presStyleCnt="0"/>
      <dgm:spPr/>
    </dgm:pt>
    <dgm:pt modelId="{FFF2997D-8BEE-4A6B-B1EF-AC03C73C3DBB}" type="pres">
      <dgm:prSet presAssocID="{6D1E3C8F-81A4-4165-AB7A-3EC3A426C114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C3D190-CD0A-4069-8DC8-1A18E721629C}" type="pres">
      <dgm:prSet presAssocID="{6D1E3C8F-81A4-4165-AB7A-3EC3A426C114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371E51-7362-4971-853B-F2B17685D26D}" type="presOf" srcId="{B6B1F1B2-8FFE-4E1B-BE2E-2A52C3ED8B31}" destId="{5A448468-D6E5-48A4-BF09-B08228F56D78}" srcOrd="0" destOrd="0" presId="urn:microsoft.com/office/officeart/2005/8/layout/radial2"/>
    <dgm:cxn modelId="{BA6ECCAF-80B0-43DC-9C0F-0B3DA925B429}" type="presOf" srcId="{BAA7A03E-2548-462C-B495-6019CA5A7D7F}" destId="{CE808A8A-2134-4202-AB8D-760C287ABDBF}" srcOrd="0" destOrd="0" presId="urn:microsoft.com/office/officeart/2005/8/layout/radial2"/>
    <dgm:cxn modelId="{5B4F2822-A790-45B7-987C-1F1FA91C19ED}" type="presOf" srcId="{06B23C1D-5955-4AB5-AF8D-D60A5E60E513}" destId="{C159CAC2-8BEB-4F9A-B5A4-AA8A60D8A134}" srcOrd="0" destOrd="0" presId="urn:microsoft.com/office/officeart/2005/8/layout/radial2"/>
    <dgm:cxn modelId="{4419513F-9377-4F4F-AD00-783D7337F797}" type="presOf" srcId="{6D1E3C8F-81A4-4165-AB7A-3EC3A426C114}" destId="{FFF2997D-8BEE-4A6B-B1EF-AC03C73C3DBB}" srcOrd="0" destOrd="0" presId="urn:microsoft.com/office/officeart/2005/8/layout/radial2"/>
    <dgm:cxn modelId="{BDD4AB29-19C3-443E-96DA-1D54D195E6A6}" type="presOf" srcId="{90B88949-5D72-48B4-9D26-4505BCF9CC7F}" destId="{067F0465-565A-4A6A-853A-00111351C21A}" srcOrd="0" destOrd="0" presId="urn:microsoft.com/office/officeart/2005/8/layout/radial2"/>
    <dgm:cxn modelId="{BFF273FF-C1DC-4561-95B0-98EBB27ACA6F}" srcId="{90B88949-5D72-48B4-9D26-4505BCF9CC7F}" destId="{AF842709-3CA9-41D3-A704-AC6A17F428C4}" srcOrd="1" destOrd="0" parTransId="{B6B1F1B2-8FFE-4E1B-BE2E-2A52C3ED8B31}" sibTransId="{E6B682C0-A348-433C-A66D-B15B696893FD}"/>
    <dgm:cxn modelId="{C79C1057-4A22-4486-9295-8EE5E1B08A81}" srcId="{90B88949-5D72-48B4-9D26-4505BCF9CC7F}" destId="{BAA7A03E-2548-462C-B495-6019CA5A7D7F}" srcOrd="0" destOrd="0" parTransId="{06B23C1D-5955-4AB5-AF8D-D60A5E60E513}" sibTransId="{C544536F-3BD8-4F8A-9676-C4E9415E0A1A}"/>
    <dgm:cxn modelId="{62F3999B-AF11-448D-94DF-EC9A0FE79E15}" type="presOf" srcId="{157C48E0-10FA-4D76-8824-D01379E8891C}" destId="{78F254AA-0C66-4930-8097-A27CBBCA157F}" srcOrd="0" destOrd="0" presId="urn:microsoft.com/office/officeart/2005/8/layout/radial2"/>
    <dgm:cxn modelId="{F00957CB-02B4-4FD2-931B-C031352364EC}" type="presOf" srcId="{AF842709-3CA9-41D3-A704-AC6A17F428C4}" destId="{47FAEAA2-D31E-4A64-B4FC-79E2718AAE71}" srcOrd="0" destOrd="0" presId="urn:microsoft.com/office/officeart/2005/8/layout/radial2"/>
    <dgm:cxn modelId="{111C6C41-F626-4F07-9622-4EBFEB021617}" srcId="{90B88949-5D72-48B4-9D26-4505BCF9CC7F}" destId="{6D1E3C8F-81A4-4165-AB7A-3EC3A426C114}" srcOrd="2" destOrd="0" parTransId="{157C48E0-10FA-4D76-8824-D01379E8891C}" sibTransId="{05E789C4-6EAB-4571-B525-3D4EBA1D561D}"/>
    <dgm:cxn modelId="{4026A18B-8D1E-42B8-8435-26536EED66BB}" type="presParOf" srcId="{067F0465-565A-4A6A-853A-00111351C21A}" destId="{E98891E7-DCE6-45BA-A117-BB54CDACA54A}" srcOrd="0" destOrd="0" presId="urn:microsoft.com/office/officeart/2005/8/layout/radial2"/>
    <dgm:cxn modelId="{C733F820-AA1D-4DDE-B846-132B3C136D28}" type="presParOf" srcId="{E98891E7-DCE6-45BA-A117-BB54CDACA54A}" destId="{33002277-98B4-4392-A33B-17EDF23D1DCB}" srcOrd="0" destOrd="0" presId="urn:microsoft.com/office/officeart/2005/8/layout/radial2"/>
    <dgm:cxn modelId="{DA201BB8-F4BD-4256-A845-D67FEA85FA75}" type="presParOf" srcId="{33002277-98B4-4392-A33B-17EDF23D1DCB}" destId="{F70EA1C7-B002-47AF-91E0-B804ED865314}" srcOrd="0" destOrd="0" presId="urn:microsoft.com/office/officeart/2005/8/layout/radial2"/>
    <dgm:cxn modelId="{E00E343D-23BB-44D7-990E-75789644198A}" type="presParOf" srcId="{33002277-98B4-4392-A33B-17EDF23D1DCB}" destId="{5816E8A3-D34C-4ADC-8B97-6ABF606B14B3}" srcOrd="1" destOrd="0" presId="urn:microsoft.com/office/officeart/2005/8/layout/radial2"/>
    <dgm:cxn modelId="{48149B5A-7C98-4B91-8128-81FBEC2B9119}" type="presParOf" srcId="{E98891E7-DCE6-45BA-A117-BB54CDACA54A}" destId="{C159CAC2-8BEB-4F9A-B5A4-AA8A60D8A134}" srcOrd="1" destOrd="0" presId="urn:microsoft.com/office/officeart/2005/8/layout/radial2"/>
    <dgm:cxn modelId="{43B5C0C5-73EA-4A69-992A-37221D7637F3}" type="presParOf" srcId="{E98891E7-DCE6-45BA-A117-BB54CDACA54A}" destId="{2F6C8D3A-1B27-444A-80C3-F55E0618E4DE}" srcOrd="2" destOrd="0" presId="urn:microsoft.com/office/officeart/2005/8/layout/radial2"/>
    <dgm:cxn modelId="{18B8962D-6597-4E16-82AA-F1FD49880E2C}" type="presParOf" srcId="{2F6C8D3A-1B27-444A-80C3-F55E0618E4DE}" destId="{CE808A8A-2134-4202-AB8D-760C287ABDBF}" srcOrd="0" destOrd="0" presId="urn:microsoft.com/office/officeart/2005/8/layout/radial2"/>
    <dgm:cxn modelId="{43C6027A-CDB0-45B4-A660-B7ACD4E66C81}" type="presParOf" srcId="{2F6C8D3A-1B27-444A-80C3-F55E0618E4DE}" destId="{E006DBBA-FFE0-466A-85AF-BEE2292B0B1E}" srcOrd="1" destOrd="0" presId="urn:microsoft.com/office/officeart/2005/8/layout/radial2"/>
    <dgm:cxn modelId="{ABE367E8-32D8-42A2-A308-96104D3775C7}" type="presParOf" srcId="{E98891E7-DCE6-45BA-A117-BB54CDACA54A}" destId="{5A448468-D6E5-48A4-BF09-B08228F56D78}" srcOrd="3" destOrd="0" presId="urn:microsoft.com/office/officeart/2005/8/layout/radial2"/>
    <dgm:cxn modelId="{5451061E-8994-4998-A9C3-E172616E9C0D}" type="presParOf" srcId="{E98891E7-DCE6-45BA-A117-BB54CDACA54A}" destId="{1D4952D8-692A-4904-A43F-8B8DEF66A02E}" srcOrd="4" destOrd="0" presId="urn:microsoft.com/office/officeart/2005/8/layout/radial2"/>
    <dgm:cxn modelId="{3C751076-D11D-47C4-AA3A-6239BFC04E0C}" type="presParOf" srcId="{1D4952D8-692A-4904-A43F-8B8DEF66A02E}" destId="{47FAEAA2-D31E-4A64-B4FC-79E2718AAE71}" srcOrd="0" destOrd="0" presId="urn:microsoft.com/office/officeart/2005/8/layout/radial2"/>
    <dgm:cxn modelId="{5672A4A5-C907-4CFA-91B2-FA6741EA0AA7}" type="presParOf" srcId="{1D4952D8-692A-4904-A43F-8B8DEF66A02E}" destId="{A8905AB2-4DCA-4C2A-9BDC-9B3DED13C4F6}" srcOrd="1" destOrd="0" presId="urn:microsoft.com/office/officeart/2005/8/layout/radial2"/>
    <dgm:cxn modelId="{E335FF01-E67E-437B-89BA-5044CFE01E73}" type="presParOf" srcId="{E98891E7-DCE6-45BA-A117-BB54CDACA54A}" destId="{78F254AA-0C66-4930-8097-A27CBBCA157F}" srcOrd="5" destOrd="0" presId="urn:microsoft.com/office/officeart/2005/8/layout/radial2"/>
    <dgm:cxn modelId="{5A30CDA5-0E45-43CC-A079-A108169221E4}" type="presParOf" srcId="{E98891E7-DCE6-45BA-A117-BB54CDACA54A}" destId="{2AE3DB5A-3F82-4368-9010-566FB3200CB1}" srcOrd="6" destOrd="0" presId="urn:microsoft.com/office/officeart/2005/8/layout/radial2"/>
    <dgm:cxn modelId="{867D8083-3363-468E-8905-31386D76603A}" type="presParOf" srcId="{2AE3DB5A-3F82-4368-9010-566FB3200CB1}" destId="{FFF2997D-8BEE-4A6B-B1EF-AC03C73C3DBB}" srcOrd="0" destOrd="0" presId="urn:microsoft.com/office/officeart/2005/8/layout/radial2"/>
    <dgm:cxn modelId="{36A2E29F-B164-41F8-8114-D5D5A034B2A9}" type="presParOf" srcId="{2AE3DB5A-3F82-4368-9010-566FB3200CB1}" destId="{D4C3D190-CD0A-4069-8DC8-1A18E721629C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372EA3-9E0C-470F-AED9-DD2FAED523B4}">
      <dsp:nvSpPr>
        <dsp:cNvPr id="0" name=""/>
        <dsp:cNvSpPr/>
      </dsp:nvSpPr>
      <dsp:spPr>
        <a:xfrm rot="16200000">
          <a:off x="190" y="740494"/>
          <a:ext cx="2176611" cy="2176611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>
              <a:cs typeface="Consolas"/>
            </a:rPr>
            <a:t>Consistency</a:t>
          </a:r>
        </a:p>
      </dsp:txBody>
      <dsp:txXfrm rot="5400000">
        <a:off x="381098" y="1284646"/>
        <a:ext cx="1795704" cy="1088305"/>
      </dsp:txXfrm>
    </dsp:sp>
    <dsp:sp modelId="{799D745E-4EF7-4A93-979B-179BE10D36C5}">
      <dsp:nvSpPr>
        <dsp:cNvPr id="0" name=""/>
        <dsp:cNvSpPr/>
      </dsp:nvSpPr>
      <dsp:spPr>
        <a:xfrm rot="5400000">
          <a:off x="2395198" y="740494"/>
          <a:ext cx="2176611" cy="2176611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>
              <a:cs typeface="Consolas"/>
            </a:rPr>
            <a:t>Latency</a:t>
          </a:r>
        </a:p>
      </dsp:txBody>
      <dsp:txXfrm rot="-5400000">
        <a:off x="2395199" y="1284647"/>
        <a:ext cx="1795704" cy="10883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F254AA-0C66-4930-8097-A27CBBCA157F}">
      <dsp:nvSpPr>
        <dsp:cNvPr id="0" name=""/>
        <dsp:cNvSpPr/>
      </dsp:nvSpPr>
      <dsp:spPr>
        <a:xfrm rot="2563221">
          <a:off x="2631402" y="3204461"/>
          <a:ext cx="688992" cy="50888"/>
        </a:xfrm>
        <a:custGeom>
          <a:avLst/>
          <a:gdLst/>
          <a:ahLst/>
          <a:cxnLst/>
          <a:rect l="0" t="0" r="0" b="0"/>
          <a:pathLst>
            <a:path>
              <a:moveTo>
                <a:pt x="0" y="25444"/>
              </a:moveTo>
              <a:lnTo>
                <a:pt x="688992" y="2544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448468-D6E5-48A4-BF09-B08228F56D78}">
      <dsp:nvSpPr>
        <dsp:cNvPr id="0" name=""/>
        <dsp:cNvSpPr/>
      </dsp:nvSpPr>
      <dsp:spPr>
        <a:xfrm>
          <a:off x="2722805" y="2260555"/>
          <a:ext cx="766653" cy="50888"/>
        </a:xfrm>
        <a:custGeom>
          <a:avLst/>
          <a:gdLst/>
          <a:ahLst/>
          <a:cxnLst/>
          <a:rect l="0" t="0" r="0" b="0"/>
          <a:pathLst>
            <a:path>
              <a:moveTo>
                <a:pt x="0" y="25444"/>
              </a:moveTo>
              <a:lnTo>
                <a:pt x="766653" y="2544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59CAC2-8BEB-4F9A-B5A4-AA8A60D8A134}">
      <dsp:nvSpPr>
        <dsp:cNvPr id="0" name=""/>
        <dsp:cNvSpPr/>
      </dsp:nvSpPr>
      <dsp:spPr>
        <a:xfrm rot="19036779">
          <a:off x="2631402" y="1316649"/>
          <a:ext cx="688992" cy="50888"/>
        </a:xfrm>
        <a:custGeom>
          <a:avLst/>
          <a:gdLst/>
          <a:ahLst/>
          <a:cxnLst/>
          <a:rect l="0" t="0" r="0" b="0"/>
          <a:pathLst>
            <a:path>
              <a:moveTo>
                <a:pt x="0" y="25444"/>
              </a:moveTo>
              <a:lnTo>
                <a:pt x="688992" y="2544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16E8A3-D34C-4ADC-8B97-6ABF606B14B3}">
      <dsp:nvSpPr>
        <dsp:cNvPr id="0" name=""/>
        <dsp:cNvSpPr/>
      </dsp:nvSpPr>
      <dsp:spPr>
        <a:xfrm>
          <a:off x="855039" y="1187313"/>
          <a:ext cx="2197372" cy="21973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E808A8A-2134-4202-AB8D-760C287ABDBF}">
      <dsp:nvSpPr>
        <dsp:cNvPr id="0" name=""/>
        <dsp:cNvSpPr/>
      </dsp:nvSpPr>
      <dsp:spPr>
        <a:xfrm>
          <a:off x="3054084" y="1945"/>
          <a:ext cx="1318423" cy="131842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>
              <a:cs typeface="Consolas"/>
            </a:rPr>
            <a:t>Replica 1</a:t>
          </a:r>
        </a:p>
      </dsp:txBody>
      <dsp:txXfrm>
        <a:off x="3247163" y="195024"/>
        <a:ext cx="932265" cy="932265"/>
      </dsp:txXfrm>
    </dsp:sp>
    <dsp:sp modelId="{47FAEAA2-D31E-4A64-B4FC-79E2718AAE71}">
      <dsp:nvSpPr>
        <dsp:cNvPr id="0" name=""/>
        <dsp:cNvSpPr/>
      </dsp:nvSpPr>
      <dsp:spPr>
        <a:xfrm>
          <a:off x="3489459" y="1626788"/>
          <a:ext cx="1318423" cy="131842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>
              <a:cs typeface="Consolas"/>
            </a:rPr>
            <a:t>Replica 2</a:t>
          </a:r>
        </a:p>
      </dsp:txBody>
      <dsp:txXfrm>
        <a:off x="3682538" y="1819867"/>
        <a:ext cx="932265" cy="932265"/>
      </dsp:txXfrm>
    </dsp:sp>
    <dsp:sp modelId="{FFF2997D-8BEE-4A6B-B1EF-AC03C73C3DBB}">
      <dsp:nvSpPr>
        <dsp:cNvPr id="0" name=""/>
        <dsp:cNvSpPr/>
      </dsp:nvSpPr>
      <dsp:spPr>
        <a:xfrm>
          <a:off x="3054084" y="3251630"/>
          <a:ext cx="1318423" cy="131842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>
              <a:cs typeface="Consolas"/>
            </a:rPr>
            <a:t>Replica 3</a:t>
          </a:r>
        </a:p>
      </dsp:txBody>
      <dsp:txXfrm>
        <a:off x="3247163" y="3444709"/>
        <a:ext cx="932265" cy="9322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CECFCF-9CC0-4505-BAD8-2B20A9A58636}" type="datetimeFigureOut">
              <a:rPr lang="en-US"/>
              <a:pPr/>
              <a:t>4/17/2013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62000" y="533400"/>
            <a:ext cx="3048000" cy="2286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2819400"/>
            <a:ext cx="5486400" cy="58674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7B339A-4BB6-4991-98D1-F9AEB47495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320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B339A-4BB6-4991-98D1-F9AEB4749522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2286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B339A-4BB6-4991-98D1-F9AEB474952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350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B339A-4BB6-4991-98D1-F9AEB474952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6430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B339A-4BB6-4991-98D1-F9AEB474952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8290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B339A-4BB6-4991-98D1-F9AEB474952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2620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B339A-4BB6-4991-98D1-F9AEB474952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6730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B339A-4BB6-4991-98D1-F9AEB474952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9655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B339A-4BB6-4991-98D1-F9AEB474952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0915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B339A-4BB6-4991-98D1-F9AEB474952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2014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B339A-4BB6-4991-98D1-F9AEB474952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779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B339A-4BB6-4991-98D1-F9AEB474952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331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B339A-4BB6-4991-98D1-F9AEB4749522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3878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B339A-4BB6-4991-98D1-F9AEB474952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9845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B339A-4BB6-4991-98D1-F9AEB474952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318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B339A-4BB6-4991-98D1-F9AEB474952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20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B339A-4BB6-4991-98D1-F9AEB474952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7094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B339A-4BB6-4991-98D1-F9AEB474952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120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B339A-4BB6-4991-98D1-F9AEB4749522}" type="slidenum">
              <a:rPr lang="en-US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5926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B339A-4BB6-4991-98D1-F9AEB4749522}" type="slidenum">
              <a:rPr lang="en-US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0697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B339A-4BB6-4991-98D1-F9AEB4749522}" type="slidenum">
              <a:rPr lang="en-US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0697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B339A-4BB6-4991-98D1-F9AEB4749522}" type="slidenum">
              <a:rPr lang="en-US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5559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B339A-4BB6-4991-98D1-F9AEB4749522}" type="slidenum">
              <a:rPr lang="en-US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370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B339A-4BB6-4991-98D1-F9AEB474952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1491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B339A-4BB6-4991-98D1-F9AEB4749522}" type="slidenum">
              <a:rPr lang="en-US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17057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B339A-4BB6-4991-98D1-F9AEB4749522}" type="slidenum">
              <a:rPr lang="en-US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4826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B339A-4BB6-4991-98D1-F9AEB4749522}" type="slidenum">
              <a:rPr lang="en-US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497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B339A-4BB6-4991-98D1-F9AEB4749522}" type="slidenum">
              <a:rPr lang="en-US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09389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B339A-4BB6-4991-98D1-F9AEB4749522}" type="slidenum">
              <a:rPr lang="en-US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97585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B339A-4BB6-4991-98D1-F9AEB4749522}" type="slidenum">
              <a:rPr lang="en-US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00260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B339A-4BB6-4991-98D1-F9AEB4749522}" type="slidenum">
              <a:rPr lang="en-US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4424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B339A-4BB6-4991-98D1-F9AEB4749522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44629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B339A-4BB6-4991-98D1-F9AEB4749522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41320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B339A-4BB6-4991-98D1-F9AEB4749522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249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B339A-4BB6-4991-98D1-F9AEB474952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66624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B339A-4BB6-4991-98D1-F9AEB4749522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9661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B339A-4BB6-4991-98D1-F9AEB4749522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79246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B339A-4BB6-4991-98D1-F9AEB4749522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13902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B339A-4BB6-4991-98D1-F9AEB4749522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06700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B339A-4BB6-4991-98D1-F9AEB4749522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82004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B339A-4BB6-4991-98D1-F9AEB4749522}" type="slidenum">
              <a:rPr lang="en-US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3802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B339A-4BB6-4991-98D1-F9AEB4749522}" type="slidenum">
              <a:rPr lang="en-US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48173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B339A-4BB6-4991-98D1-F9AEB4749522}" type="slidenum">
              <a:rPr lang="en-US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3506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B339A-4BB6-4991-98D1-F9AEB4749522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56959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B339A-4BB6-4991-98D1-F9AEB4749522}" type="slidenum">
              <a:rPr lang="en-US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031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B339A-4BB6-4991-98D1-F9AEB474952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62991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B339A-4BB6-4991-98D1-F9AEB4749522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50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B339A-4BB6-4991-98D1-F9AEB4749522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50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B339A-4BB6-4991-98D1-F9AEB4749522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95182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B339A-4BB6-4991-98D1-F9AEB4749522}" type="slidenum">
              <a:rPr lang="en-US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2904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B339A-4BB6-4991-98D1-F9AEB4749522}" type="slidenum">
              <a:rPr lang="en-US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8893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B339A-4BB6-4991-98D1-F9AEB4749522}" type="slidenum">
              <a:rPr lang="en-US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78208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B339A-4BB6-4991-98D1-F9AEB4749522}" type="slidenum">
              <a:rPr lang="en-US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34329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B339A-4BB6-4991-98D1-F9AEB4749522}" type="slidenum">
              <a:rPr lang="en-US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38021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B339A-4BB6-4991-98D1-F9AEB4749522}" type="slidenum">
              <a:rPr lang="en-US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77449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B339A-4BB6-4991-98D1-F9AEB4749522}" type="slidenum">
              <a:rPr lang="en-US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380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B339A-4BB6-4991-98D1-F9AEB474952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10326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B339A-4BB6-4991-98D1-F9AEB4749522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90028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B339A-4BB6-4991-98D1-F9AEB4749522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9275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B339A-4BB6-4991-98D1-F9AEB4749522}" type="slidenum">
              <a:rPr lang="en-US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28615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B339A-4BB6-4991-98D1-F9AEB4749522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6376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B339A-4BB6-4991-98D1-F9AEB4749522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3449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B339A-4BB6-4991-98D1-F9AEB474952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15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B339A-4BB6-4991-98D1-F9AEB474952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608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B339A-4BB6-4991-98D1-F9AEB474952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156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0ABDCA-8EEF-455B-BFF0-3CB2BE1B0C27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9BA36C-9E67-4F39-931C-CD37EB2292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0ABDCA-8EEF-455B-BFF0-3CB2BE1B0C27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9BA36C-9E67-4F39-931C-CD37EB2292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0ABDCA-8EEF-455B-BFF0-3CB2BE1B0C27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9BA36C-9E67-4F39-931C-CD37EB2292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0ABDCA-8EEF-455B-BFF0-3CB2BE1B0C27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9BA36C-9E67-4F39-931C-CD37EB2292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0ABDCA-8EEF-455B-BFF0-3CB2BE1B0C27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9BA36C-9E67-4F39-931C-CD37EB2292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0ABDCA-8EEF-455B-BFF0-3CB2BE1B0C27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9BA36C-9E67-4F39-931C-CD37EB2292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0ABDCA-8EEF-455B-BFF0-3CB2BE1B0C27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9BA36C-9E67-4F39-931C-CD37EB2292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0ABDCA-8EEF-455B-BFF0-3CB2BE1B0C27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9BA36C-9E67-4F39-931C-CD37EB2292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0ABDCA-8EEF-455B-BFF0-3CB2BE1B0C27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9BA36C-9E67-4F39-931C-CD37EB2292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0ABDCA-8EEF-455B-BFF0-3CB2BE1B0C27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9BA36C-9E67-4F39-931C-CD37EB2292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710ABDCA-8EEF-455B-BFF0-3CB2BE1B0C27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3B9BA36C-9E67-4F39-931C-CD37EB2292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10ABDCA-8EEF-455B-BFF0-3CB2BE1B0C27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3B9BA36C-9E67-4F39-931C-CD37EB2292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uchbase.com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://redis.io/" TargetMode="External"/><Relationship Id="rId4" Type="http://schemas.openxmlformats.org/officeDocument/2006/relationships/hyperlink" Target="http://basho.com/riak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a.defense.gov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hbase.apache.org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gif"/><Relationship Id="rId4" Type="http://schemas.openxmlformats.org/officeDocument/2006/relationships/hyperlink" Target="http://cassandra.apache.org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7hfpQMu5xJ0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a.defense.gov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G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ngodb.org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avendb.net/" TargetMode="External"/><Relationship Id="rId4" Type="http://schemas.openxmlformats.org/officeDocument/2006/relationships/hyperlink" Target="http://couchdb.apache.org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jalopnik.com/365474/how-about-a-yugo-for-the-24-hours-of-lemons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facebook.com/about/graphsearch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a.defense.gov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o4j.org/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://www.objectivity.com/infinitegraph" TargetMode="External"/><Relationship Id="rId4" Type="http://schemas.openxmlformats.org/officeDocument/2006/relationships/hyperlink" Target="http://www.franz.com/agraph/allegrograph/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a.defense.gov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w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msdn.microsoft.com/en-us/library/ff878253.aspx" TargetMode="Externa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sqlweekly.com/" TargetMode="Externa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886200"/>
            <a:ext cx="4040188" cy="639762"/>
          </a:xfrm>
        </p:spPr>
        <p:txBody>
          <a:bodyPr/>
          <a:lstStyle/>
          <a:p>
            <a:r>
              <a:rPr lang="en-US" dirty="0" smtClean="0"/>
              <a:t>RICK KRUEGER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3886200"/>
            <a:ext cx="4041775" cy="639762"/>
          </a:xfrm>
        </p:spPr>
        <p:txBody>
          <a:bodyPr/>
          <a:lstStyle/>
          <a:p>
            <a:r>
              <a:rPr lang="en-US" dirty="0" smtClean="0"/>
              <a:t>DAVE VALENTINE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4535487"/>
            <a:ext cx="4040188" cy="1941513"/>
          </a:xfrm>
        </p:spPr>
        <p:txBody>
          <a:bodyPr/>
          <a:lstStyle/>
          <a:p>
            <a:r>
              <a:rPr lang="en-US" dirty="0"/>
              <a:t>@</a:t>
            </a:r>
            <a:r>
              <a:rPr lang="en-US" dirty="0" err="1"/>
              <a:t>dataogre</a:t>
            </a:r>
            <a:endParaRPr lang="en-US" dirty="0"/>
          </a:p>
          <a:p>
            <a:r>
              <a:rPr lang="en-US" dirty="0" smtClean="0"/>
              <a:t> dataogre.com</a:t>
            </a:r>
          </a:p>
          <a:p>
            <a:r>
              <a:rPr lang="en-US" dirty="0" smtClean="0"/>
              <a:t> </a:t>
            </a:r>
            <a:r>
              <a:rPr lang="en-US" sz="2000" dirty="0" smtClean="0"/>
              <a:t>linkedin.com/in/</a:t>
            </a:r>
            <a:r>
              <a:rPr lang="en-US" sz="2000" dirty="0" err="1" smtClean="0"/>
              <a:t>premierapps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4535487"/>
            <a:ext cx="4041775" cy="1941513"/>
          </a:xfrm>
        </p:spPr>
        <p:txBody>
          <a:bodyPr/>
          <a:lstStyle/>
          <a:p>
            <a:r>
              <a:rPr lang="en-US" dirty="0"/>
              <a:t>@</a:t>
            </a:r>
            <a:r>
              <a:rPr lang="en-US" dirty="0" err="1"/>
              <a:t>ingeniousSQL</a:t>
            </a:r>
            <a:endParaRPr lang="en-US" dirty="0"/>
          </a:p>
          <a:p>
            <a:r>
              <a:rPr lang="en-US" dirty="0" smtClean="0"/>
              <a:t> ingeniousSQL.com</a:t>
            </a:r>
          </a:p>
          <a:p>
            <a:r>
              <a:rPr lang="en-US" dirty="0" smtClean="0"/>
              <a:t> </a:t>
            </a:r>
            <a:r>
              <a:rPr lang="en-US" sz="2000" dirty="0" smtClean="0"/>
              <a:t>linkedin.com/in/</a:t>
            </a:r>
            <a:r>
              <a:rPr lang="en-US" sz="2000" dirty="0" err="1" smtClean="0"/>
              <a:t>ingenioussql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539496"/>
            <a:ext cx="7772400" cy="1975104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smtClean="0"/>
              <a:t>RULES OF ENGAGEMENT:</a:t>
            </a:r>
            <a:br>
              <a:rPr lang="en-US" dirty="0" smtClean="0"/>
            </a:br>
            <a:r>
              <a:rPr lang="en-US" dirty="0" smtClean="0"/>
              <a:t>NOSQL IS SQL SERVER’S ALLY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64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Value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809" y="2226887"/>
            <a:ext cx="4592782" cy="2988425"/>
          </a:xfrm>
        </p:spPr>
      </p:pic>
      <p:sp>
        <p:nvSpPr>
          <p:cNvPr id="6" name="Text Placeholder 3"/>
          <p:cNvSpPr txBox="1">
            <a:spLocks/>
          </p:cNvSpPr>
          <p:nvPr/>
        </p:nvSpPr>
        <p:spPr>
          <a:xfrm>
            <a:off x="685800" y="1524000"/>
            <a:ext cx="2514600" cy="3581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" indent="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Simple</a:t>
            </a:r>
          </a:p>
          <a:p>
            <a:endParaRPr lang="en-US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endParaRPr lang="en-US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endParaRPr lang="en-US" sz="2400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Fast</a:t>
            </a:r>
          </a:p>
          <a:p>
            <a:r>
              <a:rPr lang="en-US" sz="2400" dirty="0" smtClean="0">
                <a:solidFill>
                  <a:schemeClr val="accent6"/>
                </a:solidFill>
              </a:rPr>
              <a:t>Scalable</a:t>
            </a:r>
          </a:p>
          <a:p>
            <a:r>
              <a:rPr lang="en-US" sz="3600" dirty="0"/>
              <a:t>Cheap</a:t>
            </a:r>
          </a:p>
          <a:p>
            <a:endParaRPr lang="en-US" sz="3600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1838325" y="2200275"/>
            <a:ext cx="1743075" cy="39052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My Car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14400" y="2186305"/>
            <a:ext cx="752475" cy="39052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123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666875" y="2367280"/>
            <a:ext cx="1619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1838325" y="2693670"/>
            <a:ext cx="1743075" cy="390525"/>
          </a:xfrm>
          <a:prstGeom prst="roundRect">
            <a:avLst/>
          </a:prstGeom>
          <a:solidFill>
            <a:schemeClr val="accent6"/>
          </a:solidFill>
          <a:ln>
            <a:solidFill>
              <a:srgbClr val="363636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C-4140-9564-5B282</a:t>
            </a:r>
            <a:endParaRPr lang="en-US" sz="14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14400" y="2679700"/>
            <a:ext cx="752475" cy="390525"/>
          </a:xfrm>
          <a:prstGeom prst="roundRect">
            <a:avLst/>
          </a:prstGeom>
          <a:solidFill>
            <a:schemeClr val="accent6"/>
          </a:solidFill>
          <a:ln>
            <a:solidFill>
              <a:srgbClr val="363636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124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676400" y="2895600"/>
            <a:ext cx="161925" cy="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781800" y="5273829"/>
            <a:ext cx="16712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/>
              <a:t>U.S. Air Force photo</a:t>
            </a:r>
          </a:p>
        </p:txBody>
      </p:sp>
    </p:spTree>
    <p:extLst>
      <p:ext uri="{BB962C8B-B14F-4D97-AF65-F5344CB8AC3E}">
        <p14:creationId xmlns:p14="http://schemas.microsoft.com/office/powerpoint/2010/main" val="375533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Value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809" y="2226887"/>
            <a:ext cx="4592782" cy="2988425"/>
          </a:xfrm>
        </p:spPr>
      </p:pic>
      <p:sp>
        <p:nvSpPr>
          <p:cNvPr id="6" name="Text Placeholder 3"/>
          <p:cNvSpPr txBox="1">
            <a:spLocks/>
          </p:cNvSpPr>
          <p:nvPr/>
        </p:nvSpPr>
        <p:spPr>
          <a:xfrm>
            <a:off x="685800" y="1524000"/>
            <a:ext cx="2514600" cy="4953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" indent="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Simple</a:t>
            </a:r>
          </a:p>
          <a:p>
            <a:endParaRPr lang="en-US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endParaRPr lang="en-US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endParaRPr lang="en-US" sz="2400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Fast</a:t>
            </a:r>
          </a:p>
          <a:p>
            <a:r>
              <a:rPr lang="en-US" sz="2400" dirty="0" smtClean="0">
                <a:solidFill>
                  <a:schemeClr val="accent6"/>
                </a:solidFill>
              </a:rPr>
              <a:t>Scalable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Cheap</a:t>
            </a:r>
          </a:p>
          <a:p>
            <a:r>
              <a:rPr lang="en-US" sz="3600" dirty="0" smtClean="0"/>
              <a:t>Key Structure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838325" y="2200275"/>
            <a:ext cx="1743075" cy="39052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My Car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14400" y="2186305"/>
            <a:ext cx="752475" cy="39052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123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666875" y="2367280"/>
            <a:ext cx="1619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1838325" y="2693670"/>
            <a:ext cx="1743075" cy="390525"/>
          </a:xfrm>
          <a:prstGeom prst="roundRect">
            <a:avLst/>
          </a:prstGeom>
          <a:solidFill>
            <a:schemeClr val="accent6"/>
          </a:solidFill>
          <a:ln>
            <a:solidFill>
              <a:srgbClr val="363636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C-4140-9564-5B282</a:t>
            </a:r>
            <a:endParaRPr lang="en-US" sz="14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14400" y="2679700"/>
            <a:ext cx="752475" cy="390525"/>
          </a:xfrm>
          <a:prstGeom prst="roundRect">
            <a:avLst/>
          </a:prstGeom>
          <a:solidFill>
            <a:schemeClr val="accent6"/>
          </a:solidFill>
          <a:ln>
            <a:solidFill>
              <a:srgbClr val="363636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124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676400" y="2895600"/>
            <a:ext cx="161925" cy="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781800" y="5273829"/>
            <a:ext cx="16712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/>
              <a:t>U.S. Air Force photo</a:t>
            </a:r>
          </a:p>
        </p:txBody>
      </p:sp>
    </p:spTree>
    <p:extLst>
      <p:ext uri="{BB962C8B-B14F-4D97-AF65-F5344CB8AC3E}">
        <p14:creationId xmlns:p14="http://schemas.microsoft.com/office/powerpoint/2010/main" val="128316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153" y="2286000"/>
            <a:ext cx="5108893" cy="3103562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3810000" y="1143000"/>
            <a:ext cx="3352800" cy="990600"/>
          </a:xfrm>
          <a:prstGeom prst="wedgeRoundRectCallout">
            <a:avLst>
              <a:gd name="adj1" fmla="val -41534"/>
              <a:gd name="adj2" fmla="val 78070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 have to wait how long?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6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Value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0" y="1435100"/>
            <a:ext cx="5867400" cy="4572000"/>
          </a:xfrm>
        </p:spPr>
        <p:txBody>
          <a:bodyPr>
            <a:normAutofit fontScale="92500" lnSpcReduction="20000"/>
          </a:bodyPr>
          <a:lstStyle/>
          <a:p>
            <a:pPr marL="68580" indent="0">
              <a:spcBef>
                <a:spcPts val="0"/>
              </a:spcBef>
              <a:buNone/>
            </a:pPr>
            <a:r>
              <a:rPr lang="en-US" sz="3000" b="1" dirty="0" smtClean="0"/>
              <a:t>Couchbase</a:t>
            </a:r>
          </a:p>
          <a:p>
            <a:pPr marL="454914" lvl="1" indent="0">
              <a:spcBef>
                <a:spcPts val="0"/>
              </a:spcBef>
              <a:buNone/>
            </a:pPr>
            <a:r>
              <a:rPr lang="en-US" sz="2600" dirty="0" smtClean="0"/>
              <a:t>Adidas, ADP, BMW</a:t>
            </a:r>
          </a:p>
          <a:p>
            <a:pPr marL="454914" lvl="1" indent="0">
              <a:spcBef>
                <a:spcPts val="0"/>
              </a:spcBef>
              <a:buNone/>
            </a:pPr>
            <a:r>
              <a:rPr lang="en-US" sz="2600" dirty="0" smtClean="0"/>
              <a:t>Linux, Windows, OS X</a:t>
            </a:r>
          </a:p>
          <a:p>
            <a:pPr marL="454914" lvl="1" indent="0">
              <a:spcBef>
                <a:spcPts val="0"/>
              </a:spcBef>
              <a:buNone/>
            </a:pPr>
            <a:r>
              <a:rPr lang="en-US" sz="2400" dirty="0">
                <a:hlinkClick r:id="rId3"/>
              </a:rPr>
              <a:t>http://www.couchbase.com/</a:t>
            </a:r>
            <a:endParaRPr lang="en-US" sz="2600" dirty="0" smtClean="0"/>
          </a:p>
          <a:p>
            <a:pPr marL="454914" lvl="1" indent="0">
              <a:spcBef>
                <a:spcPts val="0"/>
              </a:spcBef>
              <a:buNone/>
            </a:pPr>
            <a:endParaRPr lang="en-US" sz="2600" dirty="0" smtClean="0"/>
          </a:p>
          <a:p>
            <a:pPr marL="68580" indent="0">
              <a:spcBef>
                <a:spcPts val="0"/>
              </a:spcBef>
              <a:buNone/>
            </a:pPr>
            <a:r>
              <a:rPr lang="en-US" sz="3000" b="1" dirty="0" err="1" smtClean="0"/>
              <a:t>Riak</a:t>
            </a:r>
            <a:endParaRPr lang="en-US" sz="3000" b="1" dirty="0" smtClean="0"/>
          </a:p>
          <a:p>
            <a:pPr marL="454914" lvl="1" indent="0">
              <a:spcBef>
                <a:spcPts val="0"/>
              </a:spcBef>
              <a:buNone/>
            </a:pPr>
            <a:r>
              <a:rPr lang="en-US" sz="2600" dirty="0" smtClean="0"/>
              <a:t>Yammer, Best Buy, </a:t>
            </a:r>
            <a:r>
              <a:rPr lang="en-US" sz="2600" dirty="0" err="1" smtClean="0"/>
              <a:t>Github</a:t>
            </a:r>
            <a:endParaRPr lang="en-US" sz="2600" dirty="0" smtClean="0"/>
          </a:p>
          <a:p>
            <a:pPr marL="454914" lvl="1" indent="0">
              <a:spcBef>
                <a:spcPts val="0"/>
              </a:spcBef>
              <a:buNone/>
            </a:pPr>
            <a:r>
              <a:rPr lang="en-US" sz="2600" dirty="0" smtClean="0"/>
              <a:t>Linux, OS X</a:t>
            </a:r>
          </a:p>
          <a:p>
            <a:pPr marL="454914" lvl="1" indent="0">
              <a:spcBef>
                <a:spcPts val="0"/>
              </a:spcBef>
              <a:buNone/>
            </a:pPr>
            <a:r>
              <a:rPr lang="en-US" sz="2400" dirty="0">
                <a:hlinkClick r:id="rId4"/>
              </a:rPr>
              <a:t>http://basho.com/riak/</a:t>
            </a:r>
            <a:endParaRPr lang="en-US" sz="2600" dirty="0" smtClean="0"/>
          </a:p>
          <a:p>
            <a:pPr marL="454914" lvl="1" indent="0">
              <a:spcBef>
                <a:spcPts val="0"/>
              </a:spcBef>
              <a:buNone/>
            </a:pPr>
            <a:endParaRPr lang="en-US" sz="2600" dirty="0" smtClean="0"/>
          </a:p>
          <a:p>
            <a:pPr marL="68580" indent="0">
              <a:spcBef>
                <a:spcPts val="0"/>
              </a:spcBef>
              <a:buNone/>
            </a:pPr>
            <a:r>
              <a:rPr lang="en-US" sz="3000" b="1" dirty="0" err="1" smtClean="0"/>
              <a:t>Redis</a:t>
            </a:r>
            <a:endParaRPr lang="en-US" sz="3000" b="1" dirty="0" smtClean="0"/>
          </a:p>
          <a:p>
            <a:pPr marL="454914" lvl="1" indent="0">
              <a:spcBef>
                <a:spcPts val="0"/>
              </a:spcBef>
              <a:buNone/>
            </a:pPr>
            <a:r>
              <a:rPr lang="en-US" sz="2600" dirty="0" smtClean="0"/>
              <a:t>Twitter, Craigslist, </a:t>
            </a:r>
            <a:r>
              <a:rPr lang="en-US" sz="2600" dirty="0" err="1" smtClean="0"/>
              <a:t>flickr</a:t>
            </a:r>
            <a:endParaRPr lang="en-US" sz="2600" dirty="0" smtClean="0"/>
          </a:p>
          <a:p>
            <a:pPr marL="454914" lvl="1" indent="0">
              <a:spcBef>
                <a:spcPts val="0"/>
              </a:spcBef>
              <a:buNone/>
            </a:pPr>
            <a:r>
              <a:rPr lang="en-US" dirty="0"/>
              <a:t>Linux, OS </a:t>
            </a:r>
            <a:r>
              <a:rPr lang="en-US" dirty="0" smtClean="0"/>
              <a:t>X</a:t>
            </a:r>
          </a:p>
          <a:p>
            <a:pPr marL="454914" lvl="1" indent="0">
              <a:spcBef>
                <a:spcPts val="0"/>
              </a:spcBef>
              <a:buNone/>
            </a:pPr>
            <a:r>
              <a:rPr lang="en-US" dirty="0">
                <a:hlinkClick r:id="rId5"/>
              </a:rPr>
              <a:t>http://redis.io/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80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>
            <a:normAutofit/>
          </a:bodyPr>
          <a:lstStyle/>
          <a:p>
            <a:r>
              <a:rPr lang="en-US" dirty="0" smtClean="0"/>
              <a:t>Key Value – When to use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80886" y="1676400"/>
            <a:ext cx="550091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indent="0">
              <a:buNone/>
            </a:pPr>
            <a:r>
              <a:rPr lang="en-US" sz="3200" dirty="0" smtClean="0"/>
              <a:t>Keys value pairs</a:t>
            </a:r>
            <a:endParaRPr lang="en-US" sz="3200" dirty="0"/>
          </a:p>
          <a:p>
            <a:pPr marL="68580" indent="0">
              <a:buNone/>
            </a:pPr>
            <a:endParaRPr lang="en-US" sz="1600" dirty="0"/>
          </a:p>
          <a:p>
            <a:pPr marL="68580" indent="0">
              <a:buNone/>
            </a:pPr>
            <a:r>
              <a:rPr lang="en-US" sz="3200" dirty="0" smtClean="0"/>
              <a:t>Web Components</a:t>
            </a:r>
            <a:endParaRPr lang="en-US" sz="3200" dirty="0"/>
          </a:p>
          <a:p>
            <a:pPr marL="68580" indent="0">
              <a:buNone/>
            </a:pPr>
            <a:endParaRPr lang="en-US" sz="1600" dirty="0"/>
          </a:p>
          <a:p>
            <a:pPr marL="68580" indent="0">
              <a:buNone/>
            </a:pPr>
            <a:r>
              <a:rPr lang="en-US" sz="3200" dirty="0" smtClean="0"/>
              <a:t>Device Check-in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9270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Value: The Need </a:t>
            </a:r>
            <a:r>
              <a:rPr lang="en-US" dirty="0"/>
              <a:t>F</a:t>
            </a:r>
            <a:r>
              <a:rPr lang="en-US" dirty="0" smtClean="0"/>
              <a:t>or Speed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BEFORE</a:t>
            </a:r>
            <a:endParaRPr lang="en-US" dirty="0"/>
          </a:p>
        </p:txBody>
      </p:sp>
      <p:sp>
        <p:nvSpPr>
          <p:cNvPr id="5" name="Flowchart: Magnetic Disk 4"/>
          <p:cNvSpPr/>
          <p:nvPr/>
        </p:nvSpPr>
        <p:spPr>
          <a:xfrm>
            <a:off x="3392208" y="3657600"/>
            <a:ext cx="609600" cy="9144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762000" y="2628900"/>
            <a:ext cx="2514600" cy="2971800"/>
          </a:xfrm>
          <a:prstGeom prst="rightArrow">
            <a:avLst>
              <a:gd name="adj1" fmla="val 77586"/>
              <a:gd name="adj2" fmla="val 167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100K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0" y="1851818"/>
            <a:ext cx="4038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/>
              <a:t>AFTER</a:t>
            </a:r>
            <a:endParaRPr lang="en-US" dirty="0"/>
          </a:p>
        </p:txBody>
      </p:sp>
      <p:sp>
        <p:nvSpPr>
          <p:cNvPr id="9" name="Flowchart: Magnetic Disk 8"/>
          <p:cNvSpPr/>
          <p:nvPr/>
        </p:nvSpPr>
        <p:spPr>
          <a:xfrm>
            <a:off x="7659422" y="3657599"/>
            <a:ext cx="609600" cy="9144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4724400" y="2628900"/>
            <a:ext cx="1537677" cy="2971800"/>
          </a:xfrm>
          <a:prstGeom prst="rightArrow">
            <a:avLst>
              <a:gd name="adj1" fmla="val 7758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100K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7162800" y="4000497"/>
            <a:ext cx="423049" cy="2286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 descr="C:\Users\Rick\AppData\Local\Microsoft\Windows\Temporary Internet Files\Content.IE5\O2ILC63U\MP90014429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375" y="3314697"/>
            <a:ext cx="798576" cy="16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 rot="16200000">
            <a:off x="5946276" y="3804377"/>
            <a:ext cx="15247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Cache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95" r="17744" b="1695"/>
          <a:stretch/>
        </p:blipFill>
        <p:spPr>
          <a:xfrm>
            <a:off x="4672885" y="1426464"/>
            <a:ext cx="4038599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21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3" grpId="0" animBg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Column Stores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419999"/>
            <a:ext cx="5124731" cy="3657600"/>
          </a:xfrm>
        </p:spPr>
      </p:pic>
      <p:sp>
        <p:nvSpPr>
          <p:cNvPr id="3" name="TextBox 2"/>
          <p:cNvSpPr txBox="1"/>
          <p:nvPr/>
        </p:nvSpPr>
        <p:spPr>
          <a:xfrm>
            <a:off x="2224818" y="5122575"/>
            <a:ext cx="50813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err="1"/>
              <a:t>DoD</a:t>
            </a:r>
            <a:r>
              <a:rPr lang="en-US" sz="1200" dirty="0"/>
              <a:t> photo by Petty Officer 1st Class Benjamin D. </a:t>
            </a:r>
            <a:r>
              <a:rPr lang="en-US" sz="1200" dirty="0" err="1"/>
              <a:t>Olvey</a:t>
            </a:r>
            <a:r>
              <a:rPr lang="en-US" sz="1200" dirty="0"/>
              <a:t>, U.S. Navy. (Released)</a:t>
            </a:r>
          </a:p>
        </p:txBody>
      </p:sp>
    </p:spTree>
    <p:extLst>
      <p:ext uri="{BB962C8B-B14F-4D97-AF65-F5344CB8AC3E}">
        <p14:creationId xmlns:p14="http://schemas.microsoft.com/office/powerpoint/2010/main" val="47564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Column Stores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707834" y="1707872"/>
            <a:ext cx="6931709" cy="349528"/>
            <a:chOff x="0" y="0"/>
            <a:chExt cx="6069873" cy="306179"/>
          </a:xfrm>
        </p:grpSpPr>
        <p:sp>
          <p:nvSpPr>
            <p:cNvPr id="14" name="Rounded Rectangle 13"/>
            <p:cNvSpPr/>
            <p:nvPr/>
          </p:nvSpPr>
          <p:spPr>
            <a:xfrm>
              <a:off x="545123" y="0"/>
              <a:ext cx="5524750" cy="306179"/>
            </a:xfrm>
            <a:prstGeom prst="roundRect">
              <a:avLst>
                <a:gd name="adj" fmla="val 272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0" y="43961"/>
              <a:ext cx="3999661" cy="238125"/>
              <a:chOff x="0" y="0"/>
              <a:chExt cx="3999661" cy="238125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0" y="0"/>
                <a:ext cx="476250" cy="23812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100" dirty="0" smtClean="0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123455</a:t>
                </a:r>
                <a:endParaRPr lang="en-US" sz="11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2528363" y="0"/>
                <a:ext cx="723900" cy="23812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Car</a:t>
                </a:r>
                <a:r>
                  <a:rPr lang="en-US" sz="1100" dirty="0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626</a:t>
                </a:r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3342436" y="0"/>
                <a:ext cx="657225" cy="23812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Year</a:t>
                </a:r>
                <a:r>
                  <a:rPr lang="en-US" sz="1100" dirty="0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2008</a:t>
                </a:r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580292" y="0"/>
                <a:ext cx="733425" cy="23812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chemeClr val="bg1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Name</a:t>
                </a:r>
                <a:r>
                  <a:rPr lang="en-US" sz="1100" dirty="0">
                    <a:solidFill>
                      <a:schemeClr val="bg1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: Jen</a:t>
                </a: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1369591" y="0"/>
                <a:ext cx="1095375" cy="23812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chemeClr val="bg1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Insurance</a:t>
                </a:r>
                <a:r>
                  <a:rPr lang="en-US" sz="1100" dirty="0">
                    <a:solidFill>
                      <a:schemeClr val="bg1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: St Farm</a:t>
                </a:r>
              </a:p>
            </p:txBody>
          </p:sp>
        </p:grpSp>
      </p:grp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669705"/>
              </p:ext>
            </p:extLst>
          </p:nvPr>
        </p:nvGraphicFramePr>
        <p:xfrm>
          <a:off x="762000" y="4343401"/>
          <a:ext cx="5029198" cy="1089021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838020"/>
                <a:gridCol w="838020"/>
                <a:gridCol w="838020"/>
                <a:gridCol w="838020"/>
                <a:gridCol w="838559"/>
                <a:gridCol w="838559"/>
              </a:tblGrid>
              <a:tr h="2555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Name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Insurance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Year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Warranty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81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123455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Jen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St Farm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626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2008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NULL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7781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12356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Bob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7781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12357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John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Geico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Speed 3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702326" y="2142472"/>
            <a:ext cx="6937217" cy="349528"/>
            <a:chOff x="0" y="0"/>
            <a:chExt cx="6074696" cy="306179"/>
          </a:xfrm>
        </p:grpSpPr>
        <p:sp>
          <p:nvSpPr>
            <p:cNvPr id="26" name="Rounded Rectangle 25"/>
            <p:cNvSpPr/>
            <p:nvPr/>
          </p:nvSpPr>
          <p:spPr>
            <a:xfrm>
              <a:off x="545122" y="0"/>
              <a:ext cx="5529574" cy="306179"/>
            </a:xfrm>
            <a:prstGeom prst="roundRect">
              <a:avLst>
                <a:gd name="adj" fmla="val 272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0" y="43961"/>
              <a:ext cx="1313717" cy="238125"/>
              <a:chOff x="0" y="0"/>
              <a:chExt cx="1313717" cy="238125"/>
            </a:xfrm>
          </p:grpSpPr>
          <p:sp>
            <p:nvSpPr>
              <p:cNvPr id="28" name="Rounded Rectangle 27"/>
              <p:cNvSpPr/>
              <p:nvPr/>
            </p:nvSpPr>
            <p:spPr>
              <a:xfrm>
                <a:off x="0" y="0"/>
                <a:ext cx="476250" cy="23812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100" dirty="0" smtClean="0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123456</a:t>
                </a:r>
                <a:endParaRPr lang="en-US" sz="11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Rounded Rectangle 30"/>
              <p:cNvSpPr/>
              <p:nvPr/>
            </p:nvSpPr>
            <p:spPr>
              <a:xfrm>
                <a:off x="580292" y="0"/>
                <a:ext cx="733425" cy="23812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chemeClr val="bg1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Name</a:t>
                </a:r>
                <a:r>
                  <a:rPr lang="en-US" sz="1100" dirty="0">
                    <a:solidFill>
                      <a:schemeClr val="bg1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en-US" sz="1100" dirty="0" smtClean="0">
                    <a:solidFill>
                      <a:schemeClr val="bg1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Bob</a:t>
                </a:r>
                <a:endParaRPr lang="en-US" sz="1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2" name="Group 61"/>
          <p:cNvGrpSpPr/>
          <p:nvPr/>
        </p:nvGrpSpPr>
        <p:grpSpPr>
          <a:xfrm>
            <a:off x="702326" y="2577072"/>
            <a:ext cx="6937218" cy="1156728"/>
            <a:chOff x="702326" y="2577072"/>
            <a:chExt cx="6937218" cy="1156728"/>
          </a:xfrm>
        </p:grpSpPr>
        <p:grpSp>
          <p:nvGrpSpPr>
            <p:cNvPr id="61" name="Group 60"/>
            <p:cNvGrpSpPr/>
            <p:nvPr/>
          </p:nvGrpSpPr>
          <p:grpSpPr>
            <a:xfrm>
              <a:off x="702326" y="2577072"/>
              <a:ext cx="6937218" cy="1156728"/>
              <a:chOff x="702326" y="2577072"/>
              <a:chExt cx="6937218" cy="1156728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702326" y="2577072"/>
                <a:ext cx="6937218" cy="1156728"/>
                <a:chOff x="0" y="0"/>
                <a:chExt cx="6074697" cy="1013269"/>
              </a:xfrm>
            </p:grpSpPr>
            <p:sp>
              <p:nvSpPr>
                <p:cNvPr id="34" name="Rounded Rectangle 33"/>
                <p:cNvSpPr/>
                <p:nvPr/>
              </p:nvSpPr>
              <p:spPr>
                <a:xfrm>
                  <a:off x="545122" y="0"/>
                  <a:ext cx="5529575" cy="1013269"/>
                </a:xfrm>
                <a:prstGeom prst="roundRect">
                  <a:avLst>
                    <a:gd name="adj" fmla="val 2724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grpSp>
              <p:nvGrpSpPr>
                <p:cNvPr id="35" name="Group 34"/>
                <p:cNvGrpSpPr/>
                <p:nvPr/>
              </p:nvGrpSpPr>
              <p:grpSpPr>
                <a:xfrm>
                  <a:off x="0" y="43961"/>
                  <a:ext cx="3999661" cy="238125"/>
                  <a:chOff x="0" y="0"/>
                  <a:chExt cx="3999661" cy="238125"/>
                </a:xfrm>
              </p:grpSpPr>
              <p:sp>
                <p:nvSpPr>
                  <p:cNvPr id="36" name="Rounded Rectangle 35"/>
                  <p:cNvSpPr/>
                  <p:nvPr/>
                </p:nvSpPr>
                <p:spPr>
                  <a:xfrm>
                    <a:off x="0" y="0"/>
                    <a:ext cx="476250" cy="238125"/>
                  </a:xfrm>
                  <a:prstGeom prst="round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100" dirty="0" smtClean="0"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1100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123457</a:t>
                    </a:r>
                    <a:endParaRPr lang="en-US" sz="1100" dirty="0">
                      <a:solidFill>
                        <a:schemeClr val="bg1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7" name="Rounded Rectangle 36"/>
                  <p:cNvSpPr/>
                  <p:nvPr/>
                </p:nvSpPr>
                <p:spPr>
                  <a:xfrm>
                    <a:off x="2528363" y="0"/>
                    <a:ext cx="723900" cy="238125"/>
                  </a:xfrm>
                  <a:prstGeom prst="round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100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 Car</a:t>
                    </a:r>
                    <a:r>
                      <a: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: </a:t>
                    </a:r>
                    <a:r>
                      <a:rPr lang="en-US" sz="11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Speed 3</a:t>
                    </a:r>
                    <a:endParaRPr lang="en-US" sz="1100" dirty="0">
                      <a:solidFill>
                        <a:schemeClr val="bg1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8" name="Rounded Rectangle 37"/>
                  <p:cNvSpPr/>
                  <p:nvPr/>
                </p:nvSpPr>
                <p:spPr>
                  <a:xfrm>
                    <a:off x="3342436" y="0"/>
                    <a:ext cx="657225" cy="238125"/>
                  </a:xfrm>
                  <a:prstGeom prst="round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100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 Year</a:t>
                    </a:r>
                    <a:r>
                      <a: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: </a:t>
                    </a:r>
                    <a:r>
                      <a:rPr lang="en-US" sz="1100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2013</a:t>
                    </a:r>
                    <a:endParaRPr lang="en-US" sz="1100" dirty="0">
                      <a:solidFill>
                        <a:schemeClr val="bg1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9" name="Rounded Rectangle 38"/>
                  <p:cNvSpPr/>
                  <p:nvPr/>
                </p:nvSpPr>
                <p:spPr>
                  <a:xfrm>
                    <a:off x="580292" y="0"/>
                    <a:ext cx="733425" cy="238125"/>
                  </a:xfrm>
                  <a:prstGeom prst="round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100" dirty="0" smtClean="0">
                        <a:solidFill>
                          <a:schemeClr val="bg1"/>
                        </a:solidFill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 Name</a:t>
                    </a:r>
                    <a:r>
                      <a:rPr lang="en-US" sz="1100" dirty="0">
                        <a:solidFill>
                          <a:schemeClr val="bg1"/>
                        </a:solidFill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: </a:t>
                    </a:r>
                    <a:r>
                      <a:rPr lang="en-US" sz="1100" dirty="0" smtClean="0">
                        <a:solidFill>
                          <a:schemeClr val="bg1"/>
                        </a:solidFill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John</a:t>
                    </a:r>
                    <a:endParaRPr lang="en-US" sz="1100" dirty="0">
                      <a:solidFill>
                        <a:schemeClr val="bg1"/>
                      </a:solidFill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0" name="Rounded Rectangle 39"/>
                  <p:cNvSpPr/>
                  <p:nvPr/>
                </p:nvSpPr>
                <p:spPr>
                  <a:xfrm>
                    <a:off x="1369591" y="0"/>
                    <a:ext cx="1095375" cy="238125"/>
                  </a:xfrm>
                  <a:prstGeom prst="round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100" dirty="0" smtClean="0">
                        <a:solidFill>
                          <a:schemeClr val="bg1"/>
                        </a:solidFill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 Insurance</a:t>
                    </a:r>
                    <a:r>
                      <a:rPr lang="en-US" sz="1100" dirty="0">
                        <a:solidFill>
                          <a:schemeClr val="bg1"/>
                        </a:solidFill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: </a:t>
                    </a:r>
                    <a:r>
                      <a:rPr lang="en-US" sz="1100" dirty="0" smtClean="0">
                        <a:solidFill>
                          <a:schemeClr val="bg1"/>
                        </a:solidFill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Geico</a:t>
                    </a:r>
                    <a:endParaRPr lang="en-US" sz="1100" dirty="0">
                      <a:solidFill>
                        <a:schemeClr val="bg1"/>
                      </a:solidFill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48" name="Rounded Rectangle 47"/>
              <p:cNvSpPr/>
              <p:nvPr/>
            </p:nvSpPr>
            <p:spPr>
              <a:xfrm>
                <a:off x="6324600" y="2623761"/>
                <a:ext cx="1258056" cy="1033839"/>
              </a:xfrm>
              <a:prstGeom prst="roundRect">
                <a:avLst>
                  <a:gd name="adj" fmla="val 366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11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Rounded Rectangle 48"/>
              <p:cNvSpPr/>
              <p:nvPr/>
            </p:nvSpPr>
            <p:spPr>
              <a:xfrm>
                <a:off x="6400800" y="2699961"/>
                <a:ext cx="217142" cy="27183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10</a:t>
                </a:r>
                <a:endParaRPr lang="en-US" sz="11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Rounded Rectangle 49"/>
              <p:cNvSpPr/>
              <p:nvPr/>
            </p:nvSpPr>
            <p:spPr>
              <a:xfrm>
                <a:off x="6400800" y="3004761"/>
                <a:ext cx="217142" cy="27183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11</a:t>
                </a:r>
                <a:endParaRPr lang="en-US" sz="11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Rounded Rectangle 50"/>
              <p:cNvSpPr/>
              <p:nvPr/>
            </p:nvSpPr>
            <p:spPr>
              <a:xfrm>
                <a:off x="6400800" y="3309561"/>
                <a:ext cx="217142" cy="27183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12</a:t>
                </a:r>
                <a:endParaRPr lang="en-US" sz="11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Rounded Rectangle 51"/>
              <p:cNvSpPr/>
              <p:nvPr/>
            </p:nvSpPr>
            <p:spPr>
              <a:xfrm>
                <a:off x="6705600" y="2699961"/>
                <a:ext cx="838200" cy="27183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Type: Oil</a:t>
                </a:r>
                <a:endParaRPr lang="en-US" sz="11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Rounded Rectangle 52"/>
              <p:cNvSpPr/>
              <p:nvPr/>
            </p:nvSpPr>
            <p:spPr>
              <a:xfrm>
                <a:off x="6705600" y="3004761"/>
                <a:ext cx="838200" cy="27183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Type: Tires</a:t>
                </a:r>
                <a:endParaRPr lang="en-US" sz="11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Rounded Rectangle 53"/>
              <p:cNvSpPr/>
              <p:nvPr/>
            </p:nvSpPr>
            <p:spPr>
              <a:xfrm>
                <a:off x="6705600" y="3309561"/>
                <a:ext cx="838200" cy="27183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Type: Wipers</a:t>
                </a:r>
                <a:endParaRPr lang="en-US" sz="11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5" name="Rounded Rectangle 54"/>
            <p:cNvSpPr/>
            <p:nvPr/>
          </p:nvSpPr>
          <p:spPr>
            <a:xfrm>
              <a:off x="5345458" y="2623761"/>
              <a:ext cx="922252" cy="2718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 smtClean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Warranty: Yes</a:t>
              </a:r>
              <a:endParaRPr lang="en-US" sz="1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578950"/>
              </p:ext>
            </p:extLst>
          </p:nvPr>
        </p:nvGraphicFramePr>
        <p:xfrm>
          <a:off x="6400800" y="4343400"/>
          <a:ext cx="1905000" cy="1089021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635000"/>
                <a:gridCol w="635000"/>
                <a:gridCol w="635000"/>
              </a:tblGrid>
              <a:tr h="2555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Type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CarID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81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Oil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effectLst/>
                        </a:rPr>
                        <a:t>12357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7781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Tires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12357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7781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Wipers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12357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V="1">
            <a:off x="5791200" y="4724400"/>
            <a:ext cx="533400" cy="533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5791200" y="5029200"/>
            <a:ext cx="533400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5791200" y="5257800"/>
            <a:ext cx="533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1324848" y="1371600"/>
            <a:ext cx="2225977" cy="2362200"/>
          </a:xfrm>
          <a:prstGeom prst="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err="1" smtClean="0"/>
              <a:t>Person_Details</a:t>
            </a:r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3565223" y="1371600"/>
            <a:ext cx="4074320" cy="2362200"/>
          </a:xfrm>
          <a:prstGeom prst="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err="1" smtClean="0"/>
              <a:t>Car_Details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38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Column Stores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idx="2"/>
          </p:nvPr>
        </p:nvSpPr>
        <p:spPr>
          <a:xfrm>
            <a:off x="685799" y="1435100"/>
            <a:ext cx="3689185" cy="4572000"/>
          </a:xfrm>
        </p:spPr>
        <p:txBody>
          <a:bodyPr/>
          <a:lstStyle/>
          <a:p>
            <a:r>
              <a:rPr lang="en-US" sz="3600" dirty="0" smtClean="0"/>
              <a:t>Scalable</a:t>
            </a:r>
          </a:p>
          <a:p>
            <a:r>
              <a:rPr lang="en-US" sz="2400" dirty="0" smtClean="0">
                <a:solidFill>
                  <a:schemeClr val="accent6"/>
                </a:solidFill>
              </a:rPr>
              <a:t>Simple is Fast</a:t>
            </a:r>
          </a:p>
          <a:p>
            <a:r>
              <a:rPr lang="en-US" sz="2400" dirty="0" smtClean="0">
                <a:solidFill>
                  <a:schemeClr val="accent6"/>
                </a:solidFill>
              </a:rPr>
              <a:t>Column Aggregation</a:t>
            </a:r>
          </a:p>
          <a:p>
            <a:r>
              <a:rPr lang="en-US" sz="2400" dirty="0" smtClean="0">
                <a:solidFill>
                  <a:schemeClr val="accent6"/>
                </a:solidFill>
              </a:rPr>
              <a:t>Complex = Map Reduce</a:t>
            </a:r>
            <a:endParaRPr lang="en-US" sz="2400" dirty="0">
              <a:solidFill>
                <a:schemeClr val="accent6"/>
              </a:solidFill>
            </a:endParaRPr>
          </a:p>
          <a:p>
            <a:r>
              <a:rPr lang="en-US" sz="2400" dirty="0" smtClean="0">
                <a:solidFill>
                  <a:schemeClr val="accent6"/>
                </a:solidFill>
              </a:rPr>
              <a:t>Complex can be Slow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985" y="2209800"/>
            <a:ext cx="3678226" cy="2625205"/>
          </a:xfrm>
        </p:spPr>
      </p:pic>
      <p:sp>
        <p:nvSpPr>
          <p:cNvPr id="5" name="TextBox 4"/>
          <p:cNvSpPr txBox="1"/>
          <p:nvPr/>
        </p:nvSpPr>
        <p:spPr>
          <a:xfrm>
            <a:off x="3036195" y="4890753"/>
            <a:ext cx="50813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err="1"/>
              <a:t>DoD</a:t>
            </a:r>
            <a:r>
              <a:rPr lang="en-US" sz="1200" dirty="0"/>
              <a:t> photo by Petty Officer 1st Class Benjamin D. </a:t>
            </a:r>
            <a:r>
              <a:rPr lang="en-US" sz="1200" dirty="0" err="1"/>
              <a:t>Olvey</a:t>
            </a:r>
            <a:r>
              <a:rPr lang="en-US" sz="1200" dirty="0"/>
              <a:t>, U.S. Navy. (Released)</a:t>
            </a:r>
          </a:p>
        </p:txBody>
      </p:sp>
    </p:spTree>
    <p:extLst>
      <p:ext uri="{BB962C8B-B14F-4D97-AF65-F5344CB8AC3E}">
        <p14:creationId xmlns:p14="http://schemas.microsoft.com/office/powerpoint/2010/main" val="86708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Column Stores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idx="2"/>
          </p:nvPr>
        </p:nvSpPr>
        <p:spPr>
          <a:xfrm>
            <a:off x="685799" y="1435100"/>
            <a:ext cx="3689185" cy="4572000"/>
          </a:xfrm>
        </p:spPr>
        <p:txBody>
          <a:bodyPr/>
          <a:lstStyle/>
          <a:p>
            <a:r>
              <a:rPr lang="en-US" sz="2400" dirty="0" smtClean="0">
                <a:solidFill>
                  <a:schemeClr val="accent6"/>
                </a:solidFill>
              </a:rPr>
              <a:t>Scalable</a:t>
            </a:r>
          </a:p>
          <a:p>
            <a:r>
              <a:rPr lang="en-US" sz="3600" dirty="0" smtClean="0"/>
              <a:t>Simple is Fast</a:t>
            </a:r>
          </a:p>
          <a:p>
            <a:r>
              <a:rPr lang="en-US" sz="2400" dirty="0" smtClean="0">
                <a:solidFill>
                  <a:schemeClr val="accent6"/>
                </a:solidFill>
              </a:rPr>
              <a:t>Column Aggregation</a:t>
            </a:r>
          </a:p>
          <a:p>
            <a:r>
              <a:rPr lang="en-US" sz="2400" dirty="0" smtClean="0">
                <a:solidFill>
                  <a:schemeClr val="accent6"/>
                </a:solidFill>
              </a:rPr>
              <a:t>Complex = Map Reduce</a:t>
            </a:r>
            <a:endParaRPr lang="en-US" sz="2400" dirty="0">
              <a:solidFill>
                <a:schemeClr val="accent6"/>
              </a:solidFill>
            </a:endParaRPr>
          </a:p>
          <a:p>
            <a:r>
              <a:rPr lang="en-US" sz="2400" dirty="0" smtClean="0">
                <a:solidFill>
                  <a:schemeClr val="accent6"/>
                </a:solidFill>
              </a:rPr>
              <a:t>Complex can be Slow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985" y="2209800"/>
            <a:ext cx="3678226" cy="2625205"/>
          </a:xfrm>
        </p:spPr>
      </p:pic>
      <p:sp>
        <p:nvSpPr>
          <p:cNvPr id="5" name="TextBox 4"/>
          <p:cNvSpPr txBox="1"/>
          <p:nvPr/>
        </p:nvSpPr>
        <p:spPr>
          <a:xfrm>
            <a:off x="3036195" y="4888605"/>
            <a:ext cx="50813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err="1"/>
              <a:t>DoD</a:t>
            </a:r>
            <a:r>
              <a:rPr lang="en-US" sz="1200" dirty="0"/>
              <a:t> photo by Petty Officer 1st Class Benjamin D. </a:t>
            </a:r>
            <a:r>
              <a:rPr lang="en-US" sz="1200" dirty="0" err="1"/>
              <a:t>Olvey</a:t>
            </a:r>
            <a:r>
              <a:rPr lang="en-US" sz="1200" dirty="0"/>
              <a:t>, U.S. Navy. (Released)</a:t>
            </a:r>
          </a:p>
        </p:txBody>
      </p:sp>
    </p:spTree>
    <p:extLst>
      <p:ext uri="{BB962C8B-B14F-4D97-AF65-F5344CB8AC3E}">
        <p14:creationId xmlns:p14="http://schemas.microsoft.com/office/powerpoint/2010/main" val="229722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Rules of Engagement?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43000" y="1752600"/>
            <a:ext cx="7620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Directives issued by competent military authority that delineate the circumstances and limitations under which United States forces will initiate and/or continue combat engagement with other forces encountered” - </a:t>
            </a:r>
            <a:r>
              <a:rPr lang="en-US" sz="3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http://ra.defense.gov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(JP-104)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5004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Column Stores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idx="2"/>
          </p:nvPr>
        </p:nvSpPr>
        <p:spPr>
          <a:xfrm>
            <a:off x="685799" y="1435100"/>
            <a:ext cx="3689185" cy="4572000"/>
          </a:xfrm>
        </p:spPr>
        <p:txBody>
          <a:bodyPr/>
          <a:lstStyle/>
          <a:p>
            <a:r>
              <a:rPr lang="en-US" sz="2400" dirty="0" smtClean="0">
                <a:solidFill>
                  <a:schemeClr val="accent6"/>
                </a:solidFill>
              </a:rPr>
              <a:t>Scalable</a:t>
            </a:r>
          </a:p>
          <a:p>
            <a:r>
              <a:rPr lang="en-US" sz="2400" dirty="0" smtClean="0">
                <a:solidFill>
                  <a:schemeClr val="accent6"/>
                </a:solidFill>
              </a:rPr>
              <a:t>Simple is Fast</a:t>
            </a:r>
          </a:p>
          <a:p>
            <a:r>
              <a:rPr lang="en-US" sz="3600" dirty="0" smtClean="0"/>
              <a:t>Column Aggregation</a:t>
            </a:r>
          </a:p>
          <a:p>
            <a:r>
              <a:rPr lang="en-US" sz="2400" dirty="0" smtClean="0">
                <a:solidFill>
                  <a:schemeClr val="accent6"/>
                </a:solidFill>
              </a:rPr>
              <a:t>Complex = Map Reduce</a:t>
            </a:r>
            <a:endParaRPr lang="en-US" sz="2400" dirty="0">
              <a:solidFill>
                <a:schemeClr val="accent6"/>
              </a:solidFill>
            </a:endParaRPr>
          </a:p>
          <a:p>
            <a:r>
              <a:rPr lang="en-US" sz="2400" dirty="0" smtClean="0">
                <a:solidFill>
                  <a:schemeClr val="accent6"/>
                </a:solidFill>
              </a:rPr>
              <a:t>Complex can be Slow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985" y="2209800"/>
            <a:ext cx="3678226" cy="2625205"/>
          </a:xfrm>
        </p:spPr>
      </p:pic>
      <p:sp>
        <p:nvSpPr>
          <p:cNvPr id="5" name="TextBox 4"/>
          <p:cNvSpPr txBox="1"/>
          <p:nvPr/>
        </p:nvSpPr>
        <p:spPr>
          <a:xfrm>
            <a:off x="3036195" y="4888605"/>
            <a:ext cx="50813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err="1"/>
              <a:t>DoD</a:t>
            </a:r>
            <a:r>
              <a:rPr lang="en-US" sz="1200" dirty="0"/>
              <a:t> photo by Petty Officer 1st Class Benjamin D. </a:t>
            </a:r>
            <a:r>
              <a:rPr lang="en-US" sz="1200" dirty="0" err="1"/>
              <a:t>Olvey</a:t>
            </a:r>
            <a:r>
              <a:rPr lang="en-US" sz="1200" dirty="0"/>
              <a:t>, U.S. Navy. (Released)</a:t>
            </a:r>
          </a:p>
        </p:txBody>
      </p:sp>
    </p:spTree>
    <p:extLst>
      <p:ext uri="{BB962C8B-B14F-4D97-AF65-F5344CB8AC3E}">
        <p14:creationId xmlns:p14="http://schemas.microsoft.com/office/powerpoint/2010/main" val="254639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Column Stores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idx="2"/>
          </p:nvPr>
        </p:nvSpPr>
        <p:spPr>
          <a:xfrm>
            <a:off x="685799" y="1435100"/>
            <a:ext cx="3689185" cy="4572000"/>
          </a:xfrm>
        </p:spPr>
        <p:txBody>
          <a:bodyPr/>
          <a:lstStyle/>
          <a:p>
            <a:r>
              <a:rPr lang="en-US" sz="2400" dirty="0" smtClean="0">
                <a:solidFill>
                  <a:schemeClr val="accent6"/>
                </a:solidFill>
              </a:rPr>
              <a:t>Scalable</a:t>
            </a:r>
          </a:p>
          <a:p>
            <a:r>
              <a:rPr lang="en-US" sz="2400" dirty="0" smtClean="0">
                <a:solidFill>
                  <a:schemeClr val="accent6"/>
                </a:solidFill>
              </a:rPr>
              <a:t>Simple is Fast</a:t>
            </a:r>
          </a:p>
          <a:p>
            <a:r>
              <a:rPr lang="en-US" sz="2400" dirty="0" smtClean="0">
                <a:solidFill>
                  <a:schemeClr val="accent6"/>
                </a:solidFill>
              </a:rPr>
              <a:t>Column Aggregation</a:t>
            </a:r>
          </a:p>
          <a:p>
            <a:r>
              <a:rPr lang="en-US" sz="3600" dirty="0" smtClean="0"/>
              <a:t>Complex = Map Reduce</a:t>
            </a:r>
            <a:endParaRPr lang="en-US" sz="3600" dirty="0"/>
          </a:p>
          <a:p>
            <a:r>
              <a:rPr lang="en-US" sz="2400" dirty="0" smtClean="0">
                <a:solidFill>
                  <a:schemeClr val="accent6"/>
                </a:solidFill>
              </a:rPr>
              <a:t>Complex can be Slow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985" y="2209800"/>
            <a:ext cx="3678226" cy="2625205"/>
          </a:xfrm>
        </p:spPr>
      </p:pic>
      <p:sp>
        <p:nvSpPr>
          <p:cNvPr id="5" name="TextBox 4"/>
          <p:cNvSpPr txBox="1"/>
          <p:nvPr/>
        </p:nvSpPr>
        <p:spPr>
          <a:xfrm>
            <a:off x="3036195" y="4888605"/>
            <a:ext cx="50813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err="1"/>
              <a:t>DoD</a:t>
            </a:r>
            <a:r>
              <a:rPr lang="en-US" sz="1200" dirty="0"/>
              <a:t> photo by Petty Officer 1st Class Benjamin D. </a:t>
            </a:r>
            <a:r>
              <a:rPr lang="en-US" sz="1200" dirty="0" err="1"/>
              <a:t>Olvey</a:t>
            </a:r>
            <a:r>
              <a:rPr lang="en-US" sz="1200" dirty="0"/>
              <a:t>, U.S. Navy. (Released)</a:t>
            </a:r>
          </a:p>
        </p:txBody>
      </p:sp>
    </p:spTree>
    <p:extLst>
      <p:ext uri="{BB962C8B-B14F-4D97-AF65-F5344CB8AC3E}">
        <p14:creationId xmlns:p14="http://schemas.microsoft.com/office/powerpoint/2010/main" val="270420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Column Stores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idx="2"/>
          </p:nvPr>
        </p:nvSpPr>
        <p:spPr>
          <a:xfrm>
            <a:off x="685799" y="1435100"/>
            <a:ext cx="3689185" cy="4572000"/>
          </a:xfrm>
        </p:spPr>
        <p:txBody>
          <a:bodyPr/>
          <a:lstStyle/>
          <a:p>
            <a:r>
              <a:rPr lang="en-US" sz="2400" dirty="0" smtClean="0">
                <a:solidFill>
                  <a:schemeClr val="accent6"/>
                </a:solidFill>
              </a:rPr>
              <a:t>Scalable</a:t>
            </a:r>
          </a:p>
          <a:p>
            <a:r>
              <a:rPr lang="en-US" sz="2400" dirty="0" smtClean="0">
                <a:solidFill>
                  <a:schemeClr val="accent6"/>
                </a:solidFill>
              </a:rPr>
              <a:t>Simple is Fast</a:t>
            </a:r>
          </a:p>
          <a:p>
            <a:r>
              <a:rPr lang="en-US" sz="2400" dirty="0" smtClean="0">
                <a:solidFill>
                  <a:schemeClr val="accent6"/>
                </a:solidFill>
              </a:rPr>
              <a:t>Column Aggregation</a:t>
            </a:r>
          </a:p>
          <a:p>
            <a:r>
              <a:rPr lang="en-US" sz="2400" dirty="0" smtClean="0">
                <a:solidFill>
                  <a:schemeClr val="accent6"/>
                </a:solidFill>
              </a:rPr>
              <a:t>Complex = Map Reduce</a:t>
            </a:r>
            <a:endParaRPr lang="en-US" sz="2400" dirty="0">
              <a:solidFill>
                <a:schemeClr val="accent6"/>
              </a:solidFill>
            </a:endParaRPr>
          </a:p>
          <a:p>
            <a:r>
              <a:rPr lang="en-US" sz="3600" dirty="0" smtClean="0"/>
              <a:t>Complex can be Slow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985" y="2209800"/>
            <a:ext cx="3678226" cy="2625205"/>
          </a:xfrm>
        </p:spPr>
      </p:pic>
      <p:sp>
        <p:nvSpPr>
          <p:cNvPr id="5" name="TextBox 4"/>
          <p:cNvSpPr txBox="1"/>
          <p:nvPr/>
        </p:nvSpPr>
        <p:spPr>
          <a:xfrm>
            <a:off x="3036195" y="4888605"/>
            <a:ext cx="50813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err="1"/>
              <a:t>DoD</a:t>
            </a:r>
            <a:r>
              <a:rPr lang="en-US" sz="1200" dirty="0"/>
              <a:t> photo by Petty Officer 1st Class Benjamin D. </a:t>
            </a:r>
            <a:r>
              <a:rPr lang="en-US" sz="1200" dirty="0" err="1"/>
              <a:t>Olvey</a:t>
            </a:r>
            <a:r>
              <a:rPr lang="en-US" sz="1200" dirty="0"/>
              <a:t>, U.S. Navy. (Released)</a:t>
            </a:r>
          </a:p>
        </p:txBody>
      </p:sp>
    </p:spTree>
    <p:extLst>
      <p:ext uri="{BB962C8B-B14F-4D97-AF65-F5344CB8AC3E}">
        <p14:creationId xmlns:p14="http://schemas.microsoft.com/office/powerpoint/2010/main" val="343980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Column Stores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7086600" cy="4572000"/>
          </a:xfrm>
        </p:spPr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r>
              <a:rPr lang="en-US" dirty="0" err="1" smtClean="0"/>
              <a:t>HBase</a:t>
            </a:r>
            <a:endParaRPr lang="en-US" dirty="0" smtClean="0"/>
          </a:p>
          <a:p>
            <a:pPr marL="454914" lvl="1" indent="0">
              <a:buNone/>
            </a:pPr>
            <a:r>
              <a:rPr lang="en-US" dirty="0" smtClean="0"/>
              <a:t>eBay, BlackBerry, Expedia</a:t>
            </a:r>
          </a:p>
          <a:p>
            <a:pPr marL="454914" lvl="1" indent="0">
              <a:buNone/>
            </a:pPr>
            <a:r>
              <a:rPr lang="en-US" dirty="0" smtClean="0"/>
              <a:t>Linux, OS X, Windows **</a:t>
            </a:r>
          </a:p>
          <a:p>
            <a:pPr marL="454914" lvl="1" indent="0">
              <a:buNone/>
            </a:pPr>
            <a:r>
              <a:rPr lang="en-US" dirty="0">
                <a:hlinkClick r:id="rId3"/>
              </a:rPr>
              <a:t>http://hbase.apache.org/</a:t>
            </a:r>
            <a:endParaRPr lang="en-US" dirty="0" smtClean="0"/>
          </a:p>
          <a:p>
            <a:pPr marL="454914" lvl="1" indent="0">
              <a:buNone/>
            </a:pPr>
            <a:endParaRPr lang="en-US" dirty="0" smtClean="0"/>
          </a:p>
          <a:p>
            <a:pPr marL="68580" indent="0">
              <a:buNone/>
            </a:pPr>
            <a:r>
              <a:rPr lang="en-US" dirty="0" smtClean="0"/>
              <a:t>Cassandra</a:t>
            </a:r>
          </a:p>
          <a:p>
            <a:pPr marL="454914" lvl="1" indent="0">
              <a:buNone/>
            </a:pPr>
            <a:r>
              <a:rPr lang="en-US" dirty="0" smtClean="0"/>
              <a:t>Facebook, </a:t>
            </a:r>
            <a:r>
              <a:rPr lang="en-US" dirty="0" err="1" smtClean="0"/>
              <a:t>Shazam</a:t>
            </a:r>
            <a:r>
              <a:rPr lang="en-US" dirty="0" smtClean="0"/>
              <a:t>, Twitter</a:t>
            </a:r>
          </a:p>
          <a:p>
            <a:pPr marL="454914" lvl="1" indent="0">
              <a:buNone/>
            </a:pPr>
            <a:r>
              <a:rPr lang="en-US" dirty="0"/>
              <a:t>Linux, OS X, </a:t>
            </a:r>
            <a:r>
              <a:rPr lang="en-US" dirty="0" smtClean="0"/>
              <a:t>Windows</a:t>
            </a:r>
          </a:p>
          <a:p>
            <a:pPr marL="454914" lvl="1" indent="0">
              <a:buNone/>
            </a:pPr>
            <a:r>
              <a:rPr lang="en-US" dirty="0">
                <a:hlinkClick r:id="rId4"/>
              </a:rPr>
              <a:t>http://cassandra.apache.org/</a:t>
            </a:r>
            <a:endParaRPr lang="en-US" dirty="0" smtClean="0"/>
          </a:p>
          <a:p>
            <a:pPr marL="454914" lvl="1" indent="0">
              <a:buNone/>
            </a:pPr>
            <a:endParaRPr lang="en-US" dirty="0" smtClean="0"/>
          </a:p>
          <a:p>
            <a:pPr marL="68580" indent="0">
              <a:buNone/>
            </a:pPr>
            <a:r>
              <a:rPr lang="en-US" sz="1800" dirty="0" smtClean="0"/>
              <a:t>** Additional software is required</a:t>
            </a:r>
            <a:endParaRPr lang="en-US" sz="1800" dirty="0"/>
          </a:p>
        </p:txBody>
      </p:sp>
      <p:pic>
        <p:nvPicPr>
          <p:cNvPr id="1026" name="Picture 2" descr="Analyzing Big Data with PowerPivo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08331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18966267">
            <a:off x="5945658" y="1864014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996600"/>
                </a:solidFill>
              </a:rPr>
              <a:t>HD Insight</a:t>
            </a:r>
            <a:endParaRPr lang="en-US" sz="2400" b="1" dirty="0">
              <a:solidFill>
                <a:srgbClr val="99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33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Column Stores: Do I need it…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6477000" cy="3517900"/>
          </a:xfrm>
        </p:spPr>
        <p:txBody>
          <a:bodyPr/>
          <a:lstStyle/>
          <a:p>
            <a:pPr marL="68580" indent="0">
              <a:buNone/>
            </a:pPr>
            <a:r>
              <a:rPr lang="en-US" dirty="0"/>
              <a:t>Unstable Schema</a:t>
            </a:r>
          </a:p>
          <a:p>
            <a:pPr marL="68580" indent="0">
              <a:buNone/>
            </a:pPr>
            <a:endParaRPr lang="en-US" sz="1600" dirty="0"/>
          </a:p>
          <a:p>
            <a:pPr marL="68580" indent="0">
              <a:buNone/>
            </a:pPr>
            <a:r>
              <a:rPr lang="en-US" dirty="0" err="1"/>
              <a:t>Nullable</a:t>
            </a:r>
            <a:r>
              <a:rPr lang="en-US" dirty="0"/>
              <a:t> Columns</a:t>
            </a:r>
          </a:p>
          <a:p>
            <a:pPr marL="68580" indent="0">
              <a:buNone/>
            </a:pPr>
            <a:endParaRPr lang="en-US" sz="1600" dirty="0"/>
          </a:p>
          <a:p>
            <a:pPr marL="68580" indent="0">
              <a:buNone/>
            </a:pPr>
            <a:r>
              <a:rPr lang="en-US" dirty="0"/>
              <a:t>Collections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sz="2400" dirty="0">
                <a:hlinkClick r:id="rId3"/>
              </a:rPr>
              <a:t>http://www.youtube.com/watch?v=7hfpQMu5xJ0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40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onsolas"/>
              </a:rPr>
              <a:t>Document Databases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>
                <a:solidFill>
                  <a:srgbClr val="FFFFFF"/>
                </a:solidFill>
                <a:latin typeface="Corbel"/>
              </a:rPr>
              <a:t>"That's so crazy that it just might work!" </a:t>
            </a:r>
          </a:p>
        </p:txBody>
      </p:sp>
      <p:pic>
        <p:nvPicPr>
          <p:cNvPr id="5" name="Content Placeholder 4" descr="AlarmClock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479320" y="1756983"/>
            <a:ext cx="2609088" cy="3657600"/>
          </a:xfrm>
        </p:spPr>
      </p:pic>
      <p:pic>
        <p:nvPicPr>
          <p:cNvPr id="6" name="Picture 5" descr="Domino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3152" y="1858080"/>
            <a:ext cx="2743200" cy="3467122"/>
          </a:xfrm>
          <a:prstGeom prst="rect">
            <a:avLst/>
          </a:prstGeom>
        </p:spPr>
      </p:pic>
      <p:pic>
        <p:nvPicPr>
          <p:cNvPr id="7" name="Picture 6" descr="Photograph of billiard ball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09597" y="2673840"/>
            <a:ext cx="2743200" cy="18355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53861" y="2058172"/>
            <a:ext cx="2081784" cy="3121152"/>
          </a:xfrm>
          <a:prstGeom prst="rect">
            <a:avLst/>
          </a:prstGeom>
        </p:spPr>
      </p:pic>
      <p:pic>
        <p:nvPicPr>
          <p:cNvPr id="9" name="Picture 8" descr="Fuse burning and a bomb explodi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95109" y="2547700"/>
            <a:ext cx="1987496" cy="2317737"/>
          </a:xfrm>
          <a:prstGeom prst="rect">
            <a:avLst/>
          </a:prstGeom>
        </p:spPr>
      </p:pic>
      <p:pic>
        <p:nvPicPr>
          <p:cNvPr id="10" name="Picture 9" descr="Horseshoes and good luck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95417" y="2667000"/>
            <a:ext cx="2998508" cy="2103120"/>
          </a:xfrm>
          <a:prstGeom prst="rect">
            <a:avLst/>
          </a:prstGeom>
        </p:spPr>
      </p:pic>
      <p:pic>
        <p:nvPicPr>
          <p:cNvPr id="11" name="Picture 10" descr="Coffee cup sitting in an espresso machine being filled with a hot beverage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257800" y="1504501"/>
            <a:ext cx="3049813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43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 Databases: Planning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43" y="1256866"/>
            <a:ext cx="4596938" cy="3063240"/>
          </a:xfrm>
        </p:spPr>
      </p:pic>
      <p:pic>
        <p:nvPicPr>
          <p:cNvPr id="3" name="Picture 2" descr="Document-290x29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0453" y="3384077"/>
            <a:ext cx="2743200" cy="2743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11027" y="4343400"/>
            <a:ext cx="25991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http://www.blueangels.navy.mil/</a:t>
            </a:r>
          </a:p>
        </p:txBody>
      </p:sp>
    </p:spTree>
    <p:extLst>
      <p:ext uri="{BB962C8B-B14F-4D97-AF65-F5344CB8AC3E}">
        <p14:creationId xmlns:p14="http://schemas.microsoft.com/office/powerpoint/2010/main" val="8287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 Databases: </a:t>
            </a:r>
            <a:r>
              <a:rPr lang="en-US" dirty="0" err="1" smtClean="0"/>
              <a:t>Schemaless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1026" name="Picture 2" descr="C:\Users\Rick\AppData\Local\Microsoft\Windows\Temporary Internet Files\Content.IE5\CXQHNBGZ\MP900177838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09800"/>
            <a:ext cx="48006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05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onsolas"/>
              </a:rPr>
              <a:t>Document </a:t>
            </a:r>
            <a:r>
              <a:rPr lang="en-US" dirty="0" smtClean="0">
                <a:cs typeface="Consolas"/>
              </a:rPr>
              <a:t>Databases: Not Relational</a:t>
            </a:r>
            <a:endParaRPr lang="en-US" dirty="0">
              <a:cs typeface="Consolas"/>
            </a:endParaRPr>
          </a:p>
        </p:txBody>
      </p:sp>
      <p:pic>
        <p:nvPicPr>
          <p:cNvPr id="5" name="Content Placeholder 4" descr="Clubman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752600" y="1955919"/>
            <a:ext cx="4038600" cy="2276760"/>
          </a:xfr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648876"/>
              </p:ext>
            </p:extLst>
          </p:nvPr>
        </p:nvGraphicFramePr>
        <p:xfrm>
          <a:off x="3429000" y="4805368"/>
          <a:ext cx="3429000" cy="1366832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762000"/>
                <a:gridCol w="609600"/>
                <a:gridCol w="1600200"/>
                <a:gridCol w="457200"/>
              </a:tblGrid>
              <a:tr h="255588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Trims</a:t>
                      </a:r>
                      <a:r>
                        <a:rPr lang="en-US" sz="14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Table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81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411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1790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Base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7781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412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1790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John Cooper Works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208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7781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413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1790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172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7781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414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1791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Base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121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684915"/>
              </p:ext>
            </p:extLst>
          </p:nvPr>
        </p:nvGraphicFramePr>
        <p:xfrm>
          <a:off x="762000" y="4800600"/>
          <a:ext cx="1846385" cy="1366832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664699"/>
                <a:gridCol w="1181686"/>
              </a:tblGrid>
              <a:tr h="255588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Models Table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81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1790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Clubman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7781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1791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Countryman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7781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1792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Coupe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7781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1793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Roadster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2667000" y="5181600"/>
            <a:ext cx="6858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667000" y="5181600"/>
            <a:ext cx="685800" cy="2286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667000" y="5181600"/>
            <a:ext cx="685800" cy="5334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667000" y="5440680"/>
            <a:ext cx="685800" cy="5791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167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367" y="1295400"/>
            <a:ext cx="3997582" cy="54864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onsolas"/>
              </a:rPr>
              <a:t>Document Databases: Normalized</a:t>
            </a:r>
          </a:p>
        </p:txBody>
      </p:sp>
      <p:sp>
        <p:nvSpPr>
          <p:cNvPr id="3" name="&quot;No&quot; Symbol 2"/>
          <p:cNvSpPr/>
          <p:nvPr/>
        </p:nvSpPr>
        <p:spPr>
          <a:xfrm>
            <a:off x="3352800" y="1659765"/>
            <a:ext cx="5029200" cy="4495800"/>
          </a:xfrm>
          <a:prstGeom prst="noSmoking">
            <a:avLst>
              <a:gd name="adj" fmla="val 641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363851"/>
            <a:ext cx="2590800" cy="13234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JSON: </a:t>
            </a:r>
            <a:r>
              <a:rPr lang="en-US" sz="2400" dirty="0"/>
              <a:t>JavaScript Object Notation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739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Rules of Engagement?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43000" y="1752600"/>
            <a:ext cx="7620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Directives issued by competent military authority </a:t>
            </a:r>
            <a:r>
              <a:rPr lang="en-US" sz="2000" dirty="0">
                <a:solidFill>
                  <a:schemeClr val="bg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delineate the circumstances and limitations under which United States forces will initiate and/or continue combat engagement with other forces encountered” - </a:t>
            </a:r>
            <a:r>
              <a:rPr lang="en-US" sz="2000" u="sng" dirty="0">
                <a:solidFill>
                  <a:schemeClr val="bg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http://ra.defense.gov</a:t>
            </a:r>
            <a:r>
              <a:rPr lang="en-US" sz="2000" dirty="0">
                <a:solidFill>
                  <a:schemeClr val="bg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(JP-104)</a:t>
            </a:r>
            <a:endParaRPr lang="en-US" sz="20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53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onsolas"/>
              </a:rPr>
              <a:t>Document Databases: </a:t>
            </a:r>
            <a:r>
              <a:rPr lang="en-US" dirty="0" err="1">
                <a:cs typeface="Consolas"/>
              </a:rPr>
              <a:t>Denormalized</a:t>
            </a:r>
            <a:endParaRPr lang="en-US" dirty="0">
              <a:cs typeface="Consola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219200"/>
            <a:ext cx="226540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07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onsolas"/>
              </a:rPr>
              <a:t>Document </a:t>
            </a:r>
            <a:r>
              <a:rPr lang="en-US" dirty="0" smtClean="0">
                <a:cs typeface="Consolas"/>
              </a:rPr>
              <a:t>Databases: Natural</a:t>
            </a:r>
            <a:endParaRPr lang="en-US" dirty="0">
              <a:cs typeface="Consolas"/>
            </a:endParaRPr>
          </a:p>
        </p:txBody>
      </p:sp>
      <p:pic>
        <p:nvPicPr>
          <p:cNvPr id="10" name="Picture 9" descr="Close-up of a person typing on a white lapto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4736" y="2960306"/>
            <a:ext cx="1042064" cy="1576518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 rot="2640000">
            <a:off x="6663015" y="258075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9320000">
            <a:off x="3385386" y="257311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8960000" flipH="1">
            <a:off x="6624534" y="422096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2280000" flipH="1">
            <a:off x="3312150" y="428540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87" y="3338787"/>
            <a:ext cx="3023724" cy="73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219200"/>
            <a:ext cx="226540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69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onsolas"/>
              </a:rPr>
              <a:t>Document </a:t>
            </a:r>
            <a:r>
              <a:rPr lang="en-US" dirty="0" smtClean="0">
                <a:cs typeface="Consolas"/>
              </a:rPr>
              <a:t>Databases: Options</a:t>
            </a:r>
            <a:endParaRPr lang="en-US" dirty="0">
              <a:cs typeface="Consola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39786"/>
            <a:ext cx="7772400" cy="4572000"/>
          </a:xfrm>
        </p:spPr>
        <p:txBody>
          <a:bodyPr>
            <a:normAutofit fontScale="77500" lnSpcReduction="20000"/>
          </a:bodyPr>
          <a:lstStyle/>
          <a:p>
            <a:pPr marL="68580" indent="0">
              <a:buNone/>
            </a:pPr>
            <a:r>
              <a:rPr lang="en-US" b="1" dirty="0" err="1" smtClean="0">
                <a:solidFill>
                  <a:srgbClr val="FFFFFF"/>
                </a:solidFill>
              </a:rPr>
              <a:t>mongoDB</a:t>
            </a:r>
            <a:endParaRPr lang="en-US" dirty="0">
              <a:solidFill>
                <a:srgbClr val="FFFFFF"/>
              </a:solidFill>
            </a:endParaRPr>
          </a:p>
          <a:p>
            <a:pPr marL="454914" lvl="1" indent="0">
              <a:buNone/>
            </a:pPr>
            <a:r>
              <a:rPr lang="en-US" dirty="0" smtClean="0">
                <a:solidFill>
                  <a:srgbClr val="FFFFFF"/>
                </a:solidFill>
              </a:rPr>
              <a:t>Craigslist</a:t>
            </a:r>
            <a:r>
              <a:rPr lang="en-US" dirty="0">
                <a:solidFill>
                  <a:srgbClr val="FFFFFF"/>
                </a:solidFill>
              </a:rPr>
              <a:t>, Foursquare, </a:t>
            </a:r>
            <a:r>
              <a:rPr lang="en-US" dirty="0" err="1">
                <a:solidFill>
                  <a:srgbClr val="FFFFFF"/>
                </a:solidFill>
              </a:rPr>
              <a:t>Shutterfly</a:t>
            </a:r>
            <a:r>
              <a:rPr lang="en-US" dirty="0">
                <a:solidFill>
                  <a:srgbClr val="FFFFFF"/>
                </a:solidFill>
              </a:rPr>
              <a:t>, </a:t>
            </a:r>
            <a:r>
              <a:rPr lang="en-US" dirty="0" smtClean="0">
                <a:solidFill>
                  <a:srgbClr val="FFFFFF"/>
                </a:solidFill>
              </a:rPr>
              <a:t>Intuit</a:t>
            </a:r>
          </a:p>
          <a:p>
            <a:pPr marL="454914" lvl="1" indent="0">
              <a:buNone/>
            </a:pPr>
            <a:r>
              <a:rPr lang="en-US" dirty="0" smtClean="0">
                <a:solidFill>
                  <a:srgbClr val="FFFFFF"/>
                </a:solidFill>
              </a:rPr>
              <a:t>Windows</a:t>
            </a:r>
            <a:r>
              <a:rPr lang="en-US" dirty="0">
                <a:solidFill>
                  <a:srgbClr val="FFFFFF"/>
                </a:solidFill>
              </a:rPr>
              <a:t>, Linux, and OS </a:t>
            </a:r>
            <a:r>
              <a:rPr lang="en-US" dirty="0" smtClean="0">
                <a:solidFill>
                  <a:srgbClr val="FFFFFF"/>
                </a:solidFill>
              </a:rPr>
              <a:t>X</a:t>
            </a:r>
          </a:p>
          <a:p>
            <a:pPr marL="454914" lvl="1" indent="0">
              <a:buNone/>
            </a:pPr>
            <a:r>
              <a:rPr lang="en-US" dirty="0">
                <a:hlinkClick r:id="rId3"/>
              </a:rPr>
              <a:t>http://www.mongodb.org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marL="454914" lvl="1" indent="0">
              <a:buNone/>
            </a:pPr>
            <a:endParaRPr lang="en-US" sz="1400" dirty="0">
              <a:solidFill>
                <a:srgbClr val="FFFFFF"/>
              </a:solidFill>
            </a:endParaRPr>
          </a:p>
          <a:p>
            <a:pPr marL="68580" indent="0">
              <a:buNone/>
            </a:pPr>
            <a:r>
              <a:rPr lang="en-US" b="1" dirty="0" err="1">
                <a:solidFill>
                  <a:srgbClr val="FFFFFF"/>
                </a:solidFill>
              </a:rPr>
              <a:t>CouchDB</a:t>
            </a:r>
            <a:r>
              <a:rPr lang="en-US" b="1" dirty="0">
                <a:solidFill>
                  <a:srgbClr val="FFFFFF"/>
                </a:solidFill>
              </a:rPr>
              <a:t> (</a:t>
            </a:r>
            <a:r>
              <a:rPr lang="en-US" b="1" dirty="0" smtClean="0">
                <a:solidFill>
                  <a:srgbClr val="FFFFFF"/>
                </a:solidFill>
              </a:rPr>
              <a:t>CouchBase)</a:t>
            </a:r>
          </a:p>
          <a:p>
            <a:pPr marL="454914" lvl="1" indent="0">
              <a:buNone/>
            </a:pPr>
            <a:r>
              <a:rPr lang="en-US" dirty="0" err="1" smtClean="0">
                <a:solidFill>
                  <a:srgbClr val="FFFFFF"/>
                </a:solidFill>
              </a:rPr>
              <a:t>HootSuite</a:t>
            </a:r>
            <a:r>
              <a:rPr lang="en-US" dirty="0">
                <a:solidFill>
                  <a:srgbClr val="FFFFFF"/>
                </a:solidFill>
              </a:rPr>
              <a:t>, </a:t>
            </a:r>
            <a:r>
              <a:rPr lang="en-US" dirty="0" err="1" smtClean="0">
                <a:solidFill>
                  <a:srgbClr val="FFFFFF"/>
                </a:solidFill>
              </a:rPr>
              <a:t>Vimeo</a:t>
            </a:r>
            <a:endParaRPr lang="en-US" dirty="0" smtClean="0">
              <a:solidFill>
                <a:srgbClr val="FFFFFF"/>
              </a:solidFill>
            </a:endParaRPr>
          </a:p>
          <a:p>
            <a:pPr marL="454914" lvl="1" indent="0">
              <a:buNone/>
            </a:pPr>
            <a:r>
              <a:rPr lang="en-US" dirty="0" smtClean="0">
                <a:solidFill>
                  <a:srgbClr val="FFFFFF"/>
                </a:solidFill>
              </a:rPr>
              <a:t>Windows</a:t>
            </a:r>
            <a:r>
              <a:rPr lang="en-US" dirty="0">
                <a:solidFill>
                  <a:srgbClr val="FFFFFF"/>
                </a:solidFill>
              </a:rPr>
              <a:t>, Linux, and OS </a:t>
            </a:r>
            <a:r>
              <a:rPr lang="en-US" dirty="0" smtClean="0">
                <a:solidFill>
                  <a:srgbClr val="FFFFFF"/>
                </a:solidFill>
              </a:rPr>
              <a:t>X</a:t>
            </a:r>
          </a:p>
          <a:p>
            <a:pPr marL="454914" lvl="1" indent="0">
              <a:buNone/>
            </a:pPr>
            <a:r>
              <a:rPr lang="en-US" dirty="0">
                <a:hlinkClick r:id="rId4"/>
              </a:rPr>
              <a:t>http://couchdb.apache.org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pPr marL="454914" lvl="1" indent="0">
              <a:buNone/>
            </a:pPr>
            <a:endParaRPr lang="en-US" sz="1400" dirty="0">
              <a:solidFill>
                <a:srgbClr val="FFFFFF"/>
              </a:solidFill>
            </a:endParaRPr>
          </a:p>
          <a:p>
            <a:pPr marL="68580" indent="0">
              <a:buNone/>
            </a:pPr>
            <a:r>
              <a:rPr lang="en-US" b="1" dirty="0" err="1" smtClean="0">
                <a:solidFill>
                  <a:srgbClr val="FFFFFF"/>
                </a:solidFill>
              </a:rPr>
              <a:t>RavenDB</a:t>
            </a:r>
            <a:endParaRPr lang="en-US" b="1" dirty="0" smtClean="0">
              <a:solidFill>
                <a:srgbClr val="FFFFFF"/>
              </a:solidFill>
            </a:endParaRPr>
          </a:p>
          <a:p>
            <a:pPr marL="454914" lvl="1" indent="0">
              <a:buNone/>
            </a:pPr>
            <a:r>
              <a:rPr lang="en-US" dirty="0" smtClean="0">
                <a:solidFill>
                  <a:srgbClr val="FFFFFF"/>
                </a:solidFill>
              </a:rPr>
              <a:t>MSNBC.COM</a:t>
            </a:r>
            <a:r>
              <a:rPr lang="en-US" dirty="0">
                <a:solidFill>
                  <a:srgbClr val="FFFFFF"/>
                </a:solidFill>
              </a:rPr>
              <a:t>, </a:t>
            </a:r>
            <a:r>
              <a:rPr lang="en-US" dirty="0" err="1" smtClean="0">
                <a:solidFill>
                  <a:srgbClr val="FFFFFF"/>
                </a:solidFill>
              </a:rPr>
              <a:t>JetBrains</a:t>
            </a:r>
            <a:endParaRPr lang="en-US" dirty="0">
              <a:solidFill>
                <a:srgbClr val="FFFFFF"/>
              </a:solidFill>
            </a:endParaRPr>
          </a:p>
          <a:p>
            <a:pPr marL="454914" lvl="1" indent="0">
              <a:buNone/>
            </a:pPr>
            <a:r>
              <a:rPr lang="en-US" dirty="0" smtClean="0">
                <a:solidFill>
                  <a:srgbClr val="FFFFFF"/>
                </a:solidFill>
              </a:rPr>
              <a:t>Windows </a:t>
            </a:r>
            <a:r>
              <a:rPr lang="en-US" dirty="0">
                <a:solidFill>
                  <a:srgbClr val="FFFFFF"/>
                </a:solidFill>
              </a:rPr>
              <a:t>and </a:t>
            </a:r>
            <a:r>
              <a:rPr lang="en-US" dirty="0" smtClean="0">
                <a:solidFill>
                  <a:srgbClr val="FFFFFF"/>
                </a:solidFill>
              </a:rPr>
              <a:t>Linux</a:t>
            </a:r>
          </a:p>
          <a:p>
            <a:pPr marL="454914" lvl="1" indent="0">
              <a:buNone/>
            </a:pPr>
            <a:r>
              <a:rPr lang="en-US" dirty="0">
                <a:hlinkClick r:id="rId5"/>
              </a:rPr>
              <a:t>http://ravendb.net/</a:t>
            </a:r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38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onsolas"/>
              </a:rPr>
              <a:t>Document Databases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dirty="0" err="1" smtClean="0"/>
              <a:t>RavenDB</a:t>
            </a:r>
            <a:r>
              <a:rPr lang="en-US" dirty="0" smtClean="0"/>
              <a:t> </a:t>
            </a:r>
            <a:r>
              <a:rPr lang="en-US" dirty="0"/>
              <a:t>Management Studio</a:t>
            </a:r>
          </a:p>
        </p:txBody>
      </p:sp>
      <p:pic>
        <p:nvPicPr>
          <p:cNvPr id="4" name="Picture 3" descr="RavenManagementStudio_thum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9409" y="2480237"/>
            <a:ext cx="6722692" cy="290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83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onsolas"/>
              </a:rPr>
              <a:t>Document Databases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dirty="0" err="1"/>
              <a:t>CouchDB</a:t>
            </a:r>
            <a:r>
              <a:rPr lang="en-US" dirty="0"/>
              <a:t> Futon</a:t>
            </a:r>
          </a:p>
        </p:txBody>
      </p:sp>
      <p:pic>
        <p:nvPicPr>
          <p:cNvPr id="4" name="Picture 3" descr="futon_thum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53390" y="2434354"/>
            <a:ext cx="5046113" cy="355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54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Consolas"/>
              </a:rPr>
              <a:t>You Might Need A Document Database</a:t>
            </a:r>
            <a:endParaRPr lang="en-US" dirty="0">
              <a:cs typeface="Consola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461724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…if your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application is </a:t>
            </a:r>
            <a:r>
              <a:rPr lang="en-US" sz="2400" b="1" dirty="0"/>
              <a:t>document </a:t>
            </a:r>
            <a:r>
              <a:rPr lang="en-US" sz="2400" b="1" dirty="0" smtClean="0"/>
              <a:t>based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(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eg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Content Management, Blogging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User Data 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Management),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or the data isn’t tabular or structured</a:t>
            </a:r>
          </a:p>
          <a:p>
            <a:pPr marL="68580" indent="0">
              <a:buNone/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…if you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want to </a:t>
            </a:r>
            <a:r>
              <a:rPr lang="en-US" sz="2400" b="1" dirty="0"/>
              <a:t>archive data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, and do not want to deal with schema changes in the archived table</a:t>
            </a:r>
          </a:p>
          <a:p>
            <a:pPr marL="68580" indent="0">
              <a:buNone/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…if you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are looking for an </a:t>
            </a:r>
            <a:r>
              <a:rPr lang="en-US" sz="2400" b="1" dirty="0"/>
              <a:t>easier upgrade path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or have </a:t>
            </a:r>
            <a:r>
              <a:rPr lang="en-US" sz="2400" b="1" dirty="0"/>
              <a:t>constant schema churn</a:t>
            </a:r>
          </a:p>
          <a:p>
            <a:pPr marL="68580" indent="0">
              <a:buNone/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…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if you find yourself using </a:t>
            </a:r>
            <a:r>
              <a:rPr lang="en-US" sz="2400" b="1" dirty="0"/>
              <a:t>SQL </a:t>
            </a:r>
            <a:r>
              <a:rPr lang="en-US" sz="2400" b="1" dirty="0" err="1"/>
              <a:t>antipatterns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, like EAV (Entity-attribute-value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)</a:t>
            </a:r>
          </a:p>
          <a:p>
            <a:pPr marL="68580" indent="0">
              <a:buNone/>
            </a:pPr>
            <a:r>
              <a:rPr lang="en-US" sz="2400" smtClean="0">
                <a:solidFill>
                  <a:schemeClr val="tx1">
                    <a:lumMod val="50000"/>
                  </a:schemeClr>
                </a:solidFill>
              </a:rPr>
              <a:t>…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if programmer friendliness is a big concern</a:t>
            </a:r>
          </a:p>
          <a:p>
            <a:pPr marL="68580" indent="0">
              <a:buNone/>
            </a:pPr>
            <a:endParaRPr lang="en-US" sz="24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0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Graph Databases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133600" cy="4572000"/>
          </a:xfrm>
        </p:spPr>
        <p:txBody>
          <a:bodyPr/>
          <a:lstStyle/>
          <a:p>
            <a:r>
              <a:rPr lang="en-US" sz="2400" b="1" dirty="0"/>
              <a:t>Relationships</a:t>
            </a:r>
          </a:p>
          <a:p>
            <a:endParaRPr lang="en-US" dirty="0" smtClean="0"/>
          </a:p>
          <a:p>
            <a:r>
              <a:rPr lang="en-US" dirty="0" smtClean="0"/>
              <a:t>Nodes</a:t>
            </a:r>
          </a:p>
          <a:p>
            <a:r>
              <a:rPr lang="en-US" dirty="0" smtClean="0"/>
              <a:t>         Properties</a:t>
            </a:r>
          </a:p>
          <a:p>
            <a:r>
              <a:rPr lang="en-US" dirty="0" smtClean="0"/>
              <a:t>Edges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552" y="1143000"/>
            <a:ext cx="2917343" cy="4480560"/>
          </a:xfrm>
        </p:spPr>
      </p:pic>
      <p:sp>
        <p:nvSpPr>
          <p:cNvPr id="7" name="Text Placeholder 3"/>
          <p:cNvSpPr txBox="1">
            <a:spLocks/>
          </p:cNvSpPr>
          <p:nvPr/>
        </p:nvSpPr>
        <p:spPr>
          <a:xfrm>
            <a:off x="2667000" y="1435100"/>
            <a:ext cx="18288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" indent="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sz="2400" b="1" dirty="0" smtClean="0"/>
          </a:p>
          <a:p>
            <a:endParaRPr lang="en-US" dirty="0" smtClean="0"/>
          </a:p>
          <a:p>
            <a:r>
              <a:rPr lang="en-US" dirty="0" smtClean="0"/>
              <a:t>Records</a:t>
            </a:r>
          </a:p>
          <a:p>
            <a:r>
              <a:rPr lang="en-US" dirty="0" smtClean="0"/>
              <a:t>Data</a:t>
            </a:r>
          </a:p>
          <a:p>
            <a:r>
              <a:rPr lang="en-US" dirty="0" smtClean="0"/>
              <a:t>PK / FK</a:t>
            </a:r>
          </a:p>
        </p:txBody>
      </p:sp>
      <p:sp>
        <p:nvSpPr>
          <p:cNvPr id="8" name="Arc 7"/>
          <p:cNvSpPr/>
          <p:nvPr/>
        </p:nvSpPr>
        <p:spPr>
          <a:xfrm rot="10800000">
            <a:off x="914401" y="2362200"/>
            <a:ext cx="457200" cy="457200"/>
          </a:xfrm>
          <a:prstGeom prst="arc">
            <a:avLst/>
          </a:prstGeom>
          <a:ln w="381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/>
          <p:cNvSpPr/>
          <p:nvPr/>
        </p:nvSpPr>
        <p:spPr>
          <a:xfrm rot="10800000" flipV="1">
            <a:off x="914400" y="2819400"/>
            <a:ext cx="457200" cy="457200"/>
          </a:xfrm>
          <a:prstGeom prst="arc">
            <a:avLst/>
          </a:prstGeom>
          <a:ln w="381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93522" y="5802868"/>
            <a:ext cx="3349878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2: (Make: Mini, Model: Clubman)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4" name="Arc 13"/>
          <p:cNvSpPr/>
          <p:nvPr/>
        </p:nvSpPr>
        <p:spPr>
          <a:xfrm>
            <a:off x="304800" y="4800600"/>
            <a:ext cx="1905000" cy="1905000"/>
          </a:xfrm>
          <a:prstGeom prst="arc">
            <a:avLst>
              <a:gd name="adj1" fmla="val 17292684"/>
              <a:gd name="adj2" fmla="val 0"/>
            </a:avLst>
          </a:prstGeom>
          <a:ln w="381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24510" y="4438650"/>
            <a:ext cx="3233090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1</a:t>
            </a:r>
            <a:r>
              <a:rPr lang="en-US" dirty="0">
                <a:latin typeface="Calibri" panose="020F0502020204030204" pitchFamily="34" charset="0"/>
                <a:sym typeface="Wingdings" panose="05000000000000000000" pitchFamily="2" charset="2"/>
              </a:rPr>
              <a:t>:</a:t>
            </a:r>
            <a:r>
              <a:rPr lang="en-US" dirty="0" smtClean="0">
                <a:latin typeface="Calibri" panose="020F0502020204030204" pitchFamily="34" charset="0"/>
              </a:rPr>
              <a:t> (Name: Rick, DOB:20120505)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81200" y="4992469"/>
            <a:ext cx="2130678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OWNS:</a:t>
            </a:r>
          </a:p>
          <a:p>
            <a:pPr algn="ctr"/>
            <a:r>
              <a:rPr lang="en-US" dirty="0" smtClean="0">
                <a:latin typeface="Calibri" panose="020F0502020204030204" pitchFamily="34" charset="0"/>
              </a:rPr>
              <a:t>(VIN: 12BA126)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87895" y="5635823"/>
            <a:ext cx="31179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DoD</a:t>
            </a:r>
            <a:r>
              <a:rPr lang="en-US" sz="1400" dirty="0"/>
              <a:t> photo by Staff Sgt. Samuel </a:t>
            </a:r>
            <a:r>
              <a:rPr lang="en-US" sz="1400" dirty="0" err="1" smtClean="0"/>
              <a:t>Bendet</a:t>
            </a:r>
            <a:endParaRPr lang="en-US" sz="1400" dirty="0" smtClean="0"/>
          </a:p>
          <a:p>
            <a:r>
              <a:rPr lang="en-US" sz="1400" dirty="0" smtClean="0"/>
              <a:t>U.S</a:t>
            </a:r>
            <a:r>
              <a:rPr lang="en-US" sz="1400" dirty="0"/>
              <a:t>. Air </a:t>
            </a:r>
            <a:r>
              <a:rPr lang="en-US" sz="1400" dirty="0" smtClean="0"/>
              <a:t>Force (Released)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0428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2" grpId="0" animBg="1"/>
      <p:bldP spid="1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Graph Databases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8819" y="1708618"/>
            <a:ext cx="6583581" cy="240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61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Graph Databases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905637" y="3054597"/>
            <a:ext cx="1371600" cy="1371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 | Rick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5165340" y="4764296"/>
            <a:ext cx="1371600" cy="1371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 | Dave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2780434" y="1308103"/>
            <a:ext cx="1371600" cy="13716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r>
              <a:rPr lang="en-US" dirty="0" smtClean="0"/>
              <a:t> | Mini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2778276" y="4764296"/>
            <a:ext cx="1371600" cy="13716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 | Yugo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209800" y="2599176"/>
            <a:ext cx="719587" cy="5699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19219623">
            <a:off x="2014700" y="2563455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Owns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133600" y="4299200"/>
            <a:ext cx="750110" cy="6538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2414693">
            <a:off x="2234775" y="4252346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Wants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4306619" y="1886850"/>
            <a:ext cx="710486" cy="25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285836" y="1483621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Wants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4242307" y="5428224"/>
            <a:ext cx="774798" cy="162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306619" y="5003444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Owns</a:t>
            </a: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6807917" y="3054597"/>
            <a:ext cx="1371600" cy="13716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 | 626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6536940" y="4437013"/>
            <a:ext cx="702060" cy="5664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 rot="19359830">
            <a:off x="6286668" y="4444116"/>
            <a:ext cx="797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Wants</a:t>
            </a:r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5171689" y="1308103"/>
            <a:ext cx="1371600" cy="1371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 | Glen</a:t>
            </a:r>
            <a:endParaRPr lang="en-US" dirty="0"/>
          </a:p>
        </p:txBody>
      </p:sp>
      <p:cxnSp>
        <p:nvCxnSpPr>
          <p:cNvPr id="49" name="Straight Arrow Connector 48"/>
          <p:cNvCxnSpPr/>
          <p:nvPr/>
        </p:nvCxnSpPr>
        <p:spPr>
          <a:xfrm rot="5193666" flipV="1">
            <a:off x="6371943" y="2511934"/>
            <a:ext cx="719587" cy="5699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 rot="2813289">
            <a:off x="6487304" y="2469615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Owns</a:t>
            </a:r>
            <a:endParaRPr lang="en-US" dirty="0"/>
          </a:p>
        </p:txBody>
      </p:sp>
      <p:cxnSp>
        <p:nvCxnSpPr>
          <p:cNvPr id="52" name="Straight Arrow Connector 51"/>
          <p:cNvCxnSpPr/>
          <p:nvPr/>
        </p:nvCxnSpPr>
        <p:spPr>
          <a:xfrm flipH="1" flipV="1">
            <a:off x="3974697" y="2686411"/>
            <a:ext cx="1358957" cy="206339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 rot="3268956">
            <a:off x="4654803" y="3530089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Wants</a:t>
            </a:r>
            <a:endParaRPr lang="en-US" dirty="0"/>
          </a:p>
        </p:txBody>
      </p:sp>
      <p:pic>
        <p:nvPicPr>
          <p:cNvPr id="1028" name="Picture 4" descr="http://img.gawkerassets.com/img/18axfmt53knqejpg/ku-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14" y="937709"/>
            <a:ext cx="2803800" cy="1920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56875" y="481687"/>
            <a:ext cx="35871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hlinkClick r:id="rId4"/>
              </a:rPr>
              <a:t>http://jalopnik.com/365474/how-about-a-yugo-for-the-24-hours-of-lemons</a:t>
            </a:r>
            <a:endParaRPr lang="en-US" sz="1100" dirty="0"/>
          </a:p>
        </p:txBody>
      </p:sp>
      <p:sp>
        <p:nvSpPr>
          <p:cNvPr id="25" name="Oval 24"/>
          <p:cNvSpPr/>
          <p:nvPr/>
        </p:nvSpPr>
        <p:spPr>
          <a:xfrm>
            <a:off x="5172728" y="2997167"/>
            <a:ext cx="1371600" cy="1371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7</a:t>
            </a:r>
            <a:r>
              <a:rPr lang="en-US" dirty="0" smtClean="0"/>
              <a:t> | </a:t>
            </a:r>
            <a:r>
              <a:rPr lang="en-US" sz="1600" dirty="0" smtClean="0"/>
              <a:t>Brandon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609600" y="1143000"/>
            <a:ext cx="1371600" cy="1371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 | Bob</a:t>
            </a: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7493211" y="1679699"/>
            <a:ext cx="1371600" cy="1371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11 | Nick</a:t>
            </a:r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6960970" y="4846829"/>
            <a:ext cx="1371600" cy="13716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  <a:r>
              <a:rPr lang="en-US" dirty="0" smtClean="0"/>
              <a:t> | S4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2869254" y="3048873"/>
            <a:ext cx="1371600" cy="13716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13 | A6</a:t>
            </a:r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1010231" y="4846760"/>
            <a:ext cx="1371600" cy="13716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 | M4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4056292" y="2130901"/>
            <a:ext cx="1371600" cy="13716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/>
              <a:t>12 | Neon</a:t>
            </a:r>
            <a:endParaRPr lang="en-US" dirty="0"/>
          </a:p>
        </p:txBody>
      </p:sp>
      <p:cxnSp>
        <p:nvCxnSpPr>
          <p:cNvPr id="37" name="Straight Arrow Connector 36"/>
          <p:cNvCxnSpPr/>
          <p:nvPr/>
        </p:nvCxnSpPr>
        <p:spPr>
          <a:xfrm flipH="1" flipV="1">
            <a:off x="4267200" y="3853780"/>
            <a:ext cx="774798" cy="162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331512" y="3429000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Owns</a:t>
            </a:r>
            <a:endParaRPr lang="en-US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6251589" y="4291098"/>
            <a:ext cx="772502" cy="86254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 rot="2428538">
            <a:off x="6351971" y="4297593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Owns</a:t>
            </a:r>
            <a:endParaRPr lang="en-US" dirty="0"/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4178019" y="4095692"/>
            <a:ext cx="1050173" cy="7827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 rot="19431921">
            <a:off x="4223236" y="4155598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Wants</a:t>
            </a:r>
            <a:endParaRPr lang="en-US" dirty="0"/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1280147" y="2748121"/>
            <a:ext cx="196194" cy="20016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 rot="5128686">
            <a:off x="1138400" y="2702007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Owns</a:t>
            </a:r>
            <a:endParaRPr lang="en-US" dirty="0"/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2057400" y="1828800"/>
            <a:ext cx="736493" cy="921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 rot="275324">
            <a:off x="1994697" y="1479090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Wants</a:t>
            </a:r>
            <a:endParaRPr lang="en-US" dirty="0"/>
          </a:p>
        </p:txBody>
      </p:sp>
      <p:cxnSp>
        <p:nvCxnSpPr>
          <p:cNvPr id="56" name="Straight Arrow Connector 55"/>
          <p:cNvCxnSpPr/>
          <p:nvPr/>
        </p:nvCxnSpPr>
        <p:spPr>
          <a:xfrm flipH="1">
            <a:off x="5435129" y="2418038"/>
            <a:ext cx="2079466" cy="26837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 rot="21194041">
            <a:off x="6810907" y="2069068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Owns</a:t>
            </a:r>
            <a:endParaRPr lang="en-US" dirty="0"/>
          </a:p>
        </p:txBody>
      </p:sp>
      <p:cxnSp>
        <p:nvCxnSpPr>
          <p:cNvPr id="58" name="Straight Arrow Connector 57"/>
          <p:cNvCxnSpPr/>
          <p:nvPr/>
        </p:nvCxnSpPr>
        <p:spPr>
          <a:xfrm flipH="1">
            <a:off x="8057677" y="3133787"/>
            <a:ext cx="274893" cy="168098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 rot="16907153">
            <a:off x="7949923" y="3976959"/>
            <a:ext cx="797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84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7" grpId="0"/>
      <p:bldP spid="19" grpId="0"/>
      <p:bldP spid="23" grpId="0"/>
      <p:bldP spid="27" grpId="0"/>
      <p:bldP spid="30" grpId="0" animBg="1"/>
      <p:bldP spid="32" grpId="0"/>
      <p:bldP spid="39" grpId="0" animBg="1"/>
      <p:bldP spid="50" grpId="0"/>
      <p:bldP spid="53" grpId="0"/>
      <p:bldP spid="53" grpId="1"/>
      <p:bldP spid="25" grpId="0" animBg="1"/>
      <p:bldP spid="28" grpId="0" animBg="1"/>
      <p:bldP spid="29" grpId="0" animBg="1"/>
      <p:bldP spid="33" grpId="0" animBg="1"/>
      <p:bldP spid="34" grpId="0" animBg="1"/>
      <p:bldP spid="35" grpId="0" animBg="1"/>
      <p:bldP spid="36" grpId="0" animBg="1"/>
      <p:bldP spid="38" grpId="0"/>
      <p:bldP spid="41" grpId="0"/>
      <p:bldP spid="43" grpId="0"/>
      <p:bldP spid="51" grpId="0"/>
      <p:bldP spid="55" grpId="0"/>
      <p:bldP spid="57" grpId="0"/>
      <p:bldP spid="5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Databases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/>
          <a:srcRect b="5000"/>
          <a:stretch/>
        </p:blipFill>
        <p:spPr>
          <a:xfrm>
            <a:off x="914400" y="1752600"/>
            <a:ext cx="7710094" cy="1447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14400" y="3657600"/>
            <a:ext cx="4655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https://www.facebook.com/about/graphsearch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62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Rules of Engagement?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43000" y="1752600"/>
            <a:ext cx="7620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000" dirty="0">
                <a:solidFill>
                  <a:schemeClr val="bg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Directives issued by competent military authority that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Delineate 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circumstances and limitations</a:t>
            </a:r>
            <a:r>
              <a:rPr lang="en-US" sz="2000" dirty="0">
                <a:solidFill>
                  <a:schemeClr val="bg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under which United States forces will initiate and/or continue combat engagement with other forces encountered” - </a:t>
            </a:r>
            <a:r>
              <a:rPr lang="en-US" sz="2000" u="sng" dirty="0">
                <a:solidFill>
                  <a:schemeClr val="bg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http://ra.defense.gov</a:t>
            </a:r>
            <a:r>
              <a:rPr lang="en-US" sz="2000" dirty="0">
                <a:solidFill>
                  <a:schemeClr val="bg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(JP-104)</a:t>
            </a:r>
            <a:endParaRPr lang="en-US" sz="20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18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>
            <a:normAutofit/>
          </a:bodyPr>
          <a:lstStyle/>
          <a:p>
            <a:r>
              <a:rPr lang="en-US" dirty="0" smtClean="0"/>
              <a:t>Graph Databases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"/>
          </p:nvPr>
        </p:nvSpPr>
        <p:spPr>
          <a:xfrm>
            <a:off x="706582" y="1435100"/>
            <a:ext cx="7142018" cy="4813300"/>
          </a:xfrm>
        </p:spPr>
        <p:txBody>
          <a:bodyPr>
            <a:noAutofit/>
          </a:bodyPr>
          <a:lstStyle/>
          <a:p>
            <a:pPr marL="68580" indent="0">
              <a:spcBef>
                <a:spcPts val="0"/>
              </a:spcBef>
              <a:buNone/>
            </a:pPr>
            <a:r>
              <a:rPr lang="en-US" sz="2400" b="1" dirty="0" smtClean="0"/>
              <a:t>Neo4j</a:t>
            </a:r>
          </a:p>
          <a:p>
            <a:pPr marL="454914" lvl="1" indent="0">
              <a:spcBef>
                <a:spcPts val="0"/>
              </a:spcBef>
              <a:buNone/>
            </a:pPr>
            <a:r>
              <a:rPr lang="en-US" sz="2000" dirty="0" smtClean="0"/>
              <a:t>Adobe, Cisco, T-Mobile</a:t>
            </a:r>
          </a:p>
          <a:p>
            <a:pPr marL="454914" lvl="1" indent="0">
              <a:spcBef>
                <a:spcPts val="0"/>
              </a:spcBef>
              <a:buNone/>
            </a:pPr>
            <a:r>
              <a:rPr lang="en-US" sz="2000" dirty="0" smtClean="0"/>
              <a:t>Linux</a:t>
            </a:r>
            <a:r>
              <a:rPr lang="en-US" sz="2000" dirty="0"/>
              <a:t>, OS X, </a:t>
            </a:r>
            <a:r>
              <a:rPr lang="en-US" sz="2000" dirty="0" smtClean="0"/>
              <a:t>Windows</a:t>
            </a:r>
          </a:p>
          <a:p>
            <a:pPr marL="454914" lvl="1" indent="0">
              <a:spcBef>
                <a:spcPts val="0"/>
              </a:spcBef>
              <a:buNone/>
            </a:pPr>
            <a:r>
              <a:rPr lang="en-US" sz="2000" dirty="0">
                <a:hlinkClick r:id="rId3"/>
              </a:rPr>
              <a:t>http://www.neo4j.org/</a:t>
            </a:r>
            <a:endParaRPr lang="en-US" sz="2000" dirty="0" smtClean="0"/>
          </a:p>
          <a:p>
            <a:pPr marL="454914" lvl="1" indent="0">
              <a:spcBef>
                <a:spcPts val="0"/>
              </a:spcBef>
              <a:buNone/>
            </a:pPr>
            <a:endParaRPr lang="en-US" sz="1400" dirty="0" smtClean="0"/>
          </a:p>
          <a:p>
            <a:pPr marL="68580" indent="0">
              <a:spcBef>
                <a:spcPts val="0"/>
              </a:spcBef>
              <a:buNone/>
            </a:pPr>
            <a:r>
              <a:rPr lang="en-US" sz="2400" b="1" dirty="0" err="1" smtClean="0"/>
              <a:t>AllegroGraph</a:t>
            </a:r>
            <a:endParaRPr lang="en-US" sz="2400" b="1" dirty="0" smtClean="0"/>
          </a:p>
          <a:p>
            <a:pPr marL="454914" lvl="1" indent="0">
              <a:spcBef>
                <a:spcPts val="0"/>
              </a:spcBef>
              <a:buNone/>
            </a:pPr>
            <a:r>
              <a:rPr lang="en-US" sz="2000" dirty="0" smtClean="0"/>
              <a:t>NASA, Kodak, Pfizer</a:t>
            </a:r>
          </a:p>
          <a:p>
            <a:pPr marL="454914" lvl="1" indent="0">
              <a:spcBef>
                <a:spcPts val="0"/>
              </a:spcBef>
              <a:buNone/>
            </a:pPr>
            <a:r>
              <a:rPr lang="en-US" sz="2000" dirty="0"/>
              <a:t>Linux, OS X, </a:t>
            </a:r>
            <a:r>
              <a:rPr lang="en-US" sz="2000" dirty="0" smtClean="0"/>
              <a:t>Windows</a:t>
            </a:r>
          </a:p>
          <a:p>
            <a:pPr marL="454914" lvl="1" indent="0">
              <a:spcBef>
                <a:spcPts val="0"/>
              </a:spcBef>
              <a:buNone/>
            </a:pPr>
            <a:r>
              <a:rPr lang="en-US" sz="2000" dirty="0">
                <a:hlinkClick r:id="rId4"/>
              </a:rPr>
              <a:t>http://www.franz.com/agraph/allegrograph</a:t>
            </a:r>
            <a:r>
              <a:rPr lang="en-US" sz="1800" dirty="0">
                <a:hlinkClick r:id="rId4"/>
              </a:rPr>
              <a:t>/</a:t>
            </a:r>
            <a:endParaRPr lang="en-US" sz="1800" dirty="0" smtClean="0"/>
          </a:p>
          <a:p>
            <a:pPr marL="454914" lvl="1" indent="0">
              <a:spcBef>
                <a:spcPts val="0"/>
              </a:spcBef>
              <a:buNone/>
            </a:pPr>
            <a:endParaRPr lang="en-US" sz="1800" dirty="0" smtClean="0"/>
          </a:p>
          <a:p>
            <a:pPr marL="68580" indent="0">
              <a:spcBef>
                <a:spcPts val="0"/>
              </a:spcBef>
              <a:buNone/>
            </a:pPr>
            <a:r>
              <a:rPr lang="en-US" sz="2400" b="1" dirty="0" err="1" smtClean="0"/>
              <a:t>InfiniteGraph</a:t>
            </a:r>
            <a:endParaRPr lang="en-US" sz="2400" b="1" dirty="0" smtClean="0"/>
          </a:p>
          <a:p>
            <a:pPr marL="454914" lvl="1" indent="0">
              <a:spcBef>
                <a:spcPts val="0"/>
              </a:spcBef>
              <a:buNone/>
            </a:pPr>
            <a:r>
              <a:rPr lang="en-US" sz="2000" dirty="0" smtClean="0"/>
              <a:t>CIA, DOD</a:t>
            </a:r>
          </a:p>
          <a:p>
            <a:pPr marL="454914" lvl="1" indent="0">
              <a:spcBef>
                <a:spcPts val="0"/>
              </a:spcBef>
              <a:buNone/>
            </a:pPr>
            <a:r>
              <a:rPr lang="en-US" sz="2000" dirty="0"/>
              <a:t>Linux, OS X, </a:t>
            </a:r>
            <a:r>
              <a:rPr lang="en-US" sz="2000" dirty="0" smtClean="0"/>
              <a:t>Windows</a:t>
            </a:r>
          </a:p>
          <a:p>
            <a:pPr marL="454914" lvl="1" indent="0">
              <a:spcBef>
                <a:spcPts val="0"/>
              </a:spcBef>
              <a:buNone/>
            </a:pPr>
            <a:r>
              <a:rPr lang="en-US" sz="2000" dirty="0">
                <a:hlinkClick r:id="rId5"/>
              </a:rPr>
              <a:t>http://www.objectivity.com/infinitegraph</a:t>
            </a:r>
            <a:endParaRPr lang="en-US" sz="2000" dirty="0" smtClean="0"/>
          </a:p>
          <a:p>
            <a:pPr marL="454914" lvl="1" indent="0">
              <a:spcBef>
                <a:spcPts val="0"/>
              </a:spcBef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2126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Graph Databases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79745" y="1435100"/>
            <a:ext cx="8242157" cy="458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78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Graph Databases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5000" contrast="1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3400" y="1385753"/>
            <a:ext cx="8193885" cy="455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19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Graph Databases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33400" y="1406071"/>
            <a:ext cx="822388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66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Databases – When to use…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6582" y="1435100"/>
            <a:ext cx="5486400" cy="4572000"/>
          </a:xfrm>
        </p:spPr>
        <p:txBody>
          <a:bodyPr/>
          <a:lstStyle/>
          <a:p>
            <a:pPr marL="68580" indent="0">
              <a:buNone/>
            </a:pPr>
            <a:r>
              <a:rPr lang="en-US" dirty="0" smtClean="0"/>
              <a:t>Network</a:t>
            </a:r>
          </a:p>
          <a:p>
            <a:pPr marL="68580" indent="0">
              <a:buNone/>
            </a:pPr>
            <a:endParaRPr lang="en-US" sz="1600" dirty="0" smtClean="0"/>
          </a:p>
          <a:p>
            <a:pPr marL="68580" indent="0">
              <a:buNone/>
            </a:pPr>
            <a:r>
              <a:rPr lang="en-US" dirty="0" smtClean="0"/>
              <a:t>Relationships</a:t>
            </a:r>
          </a:p>
          <a:p>
            <a:pPr marL="68580" indent="0">
              <a:buNone/>
            </a:pPr>
            <a:endParaRPr lang="en-US" sz="1600" dirty="0" smtClean="0"/>
          </a:p>
          <a:p>
            <a:pPr marL="68580" indent="0">
              <a:buNone/>
            </a:pPr>
            <a:r>
              <a:rPr lang="en-US" dirty="0" smtClean="0"/>
              <a:t>Geo</a:t>
            </a:r>
          </a:p>
        </p:txBody>
      </p:sp>
    </p:spTree>
    <p:extLst>
      <p:ext uri="{BB962C8B-B14F-4D97-AF65-F5344CB8AC3E}">
        <p14:creationId xmlns:p14="http://schemas.microsoft.com/office/powerpoint/2010/main" val="426691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Polyglot Persistence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7696200" cy="698500"/>
          </a:xfrm>
        </p:spPr>
        <p:txBody>
          <a:bodyPr/>
          <a:lstStyle/>
          <a:p>
            <a:r>
              <a:rPr lang="en-US" dirty="0"/>
              <a:t>"This is space! Course, we’re just in the beginning part of space, we-we haven’t even got to *outer* space yet</a:t>
            </a:r>
            <a:r>
              <a:rPr lang="en-US" dirty="0" smtClean="0"/>
              <a:t>!“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8200" y="2133600"/>
            <a:ext cx="2324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– Armageddon (1998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2050" name="Picture 2" descr="C:\Users\Rick\AppData\Local\Microsoft\Windows\Temporary Internet Files\Content.IE5\U6UU55YG\MC900438714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502932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70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Polyglot Persistence: Write-Only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062" y="1524000"/>
            <a:ext cx="6315075" cy="3409950"/>
          </a:xfrm>
        </p:spPr>
      </p:pic>
    </p:spTree>
    <p:extLst>
      <p:ext uri="{BB962C8B-B14F-4D97-AF65-F5344CB8AC3E}">
        <p14:creationId xmlns:p14="http://schemas.microsoft.com/office/powerpoint/2010/main" val="388238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onsolas"/>
              </a:rPr>
              <a:t>Polyglot Persistence: Write Only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Graph Database?</a:t>
            </a:r>
          </a:p>
          <a:p>
            <a:r>
              <a:rPr lang="en-US" dirty="0"/>
              <a:t>Key Value?</a:t>
            </a:r>
          </a:p>
          <a:p>
            <a:r>
              <a:rPr lang="en-US" dirty="0"/>
              <a:t>Column Store?</a:t>
            </a:r>
          </a:p>
          <a:p>
            <a:r>
              <a:rPr lang="en-US" dirty="0" smtClean="0"/>
              <a:t>Document </a:t>
            </a:r>
            <a:r>
              <a:rPr lang="en-US" dirty="0"/>
              <a:t>Database</a:t>
            </a:r>
            <a:r>
              <a:rPr lang="en-US" dirty="0" smtClean="0"/>
              <a:t>?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3000" y="2057400"/>
            <a:ext cx="3048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43000" y="2590800"/>
            <a:ext cx="1981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653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Polyglot Persistence: Schema Upgrade</a:t>
            </a:r>
            <a:endParaRPr lang="en-US" dirty="0"/>
          </a:p>
        </p:txBody>
      </p:sp>
      <p:pic>
        <p:nvPicPr>
          <p:cNvPr id="1026" name="Picture 2" descr="C:\Users\Rick\AppData\Local\Microsoft\Windows\Temporary Internet Files\Content.IE5\AMPJ8K1S\MP90017774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632" y="2205789"/>
            <a:ext cx="24384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205789"/>
            <a:ext cx="2438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60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Polyglot Persistence: Archiving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743200"/>
            <a:ext cx="5401520" cy="1280160"/>
          </a:xfrm>
        </p:spPr>
      </p:pic>
    </p:spTree>
    <p:extLst>
      <p:ext uri="{BB962C8B-B14F-4D97-AF65-F5344CB8AC3E}">
        <p14:creationId xmlns:p14="http://schemas.microsoft.com/office/powerpoint/2010/main" val="230664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Rules of Engagement?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43000" y="1752600"/>
            <a:ext cx="7620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000" dirty="0">
                <a:solidFill>
                  <a:schemeClr val="bg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Directives issued by competent military authority that delineate the circumstances and limitations under which United States forces will initiate and/or continue 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ombat 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engagement with other forces encountered</a:t>
            </a:r>
            <a:r>
              <a:rPr lang="en-US" sz="2000" dirty="0">
                <a:solidFill>
                  <a:schemeClr val="bg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- </a:t>
            </a:r>
            <a:r>
              <a:rPr lang="en-US" sz="2000" u="sng" dirty="0">
                <a:solidFill>
                  <a:schemeClr val="bg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http://ra.defense.gov</a:t>
            </a:r>
            <a:r>
              <a:rPr lang="en-US" sz="2000" dirty="0">
                <a:solidFill>
                  <a:schemeClr val="bg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(JP-104)</a:t>
            </a:r>
            <a:endParaRPr lang="en-US" sz="20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88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Polyglot Persistence: Cache</a:t>
            </a:r>
            <a:endParaRPr lang="en-US" dirty="0"/>
          </a:p>
        </p:txBody>
      </p:sp>
      <p:sp>
        <p:nvSpPr>
          <p:cNvPr id="4" name="Can 3"/>
          <p:cNvSpPr/>
          <p:nvPr/>
        </p:nvSpPr>
        <p:spPr>
          <a:xfrm>
            <a:off x="1640983" y="2286000"/>
            <a:ext cx="1676400" cy="19812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OLTP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Can 4"/>
          <p:cNvSpPr/>
          <p:nvPr/>
        </p:nvSpPr>
        <p:spPr>
          <a:xfrm>
            <a:off x="5334000" y="2286000"/>
            <a:ext cx="1676400" cy="19812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Warehouse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Flowchart: Multidocument 5"/>
          <p:cNvSpPr/>
          <p:nvPr/>
        </p:nvSpPr>
        <p:spPr>
          <a:xfrm>
            <a:off x="1793383" y="4724400"/>
            <a:ext cx="1371600" cy="1143000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Other Data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581400" y="2819400"/>
            <a:ext cx="1600200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Nightly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 rot="19669069">
            <a:off x="3537017" y="4139900"/>
            <a:ext cx="1600200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Nightly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53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Polyglot Persistence: Cache</a:t>
            </a:r>
            <a:endParaRPr lang="en-US" dirty="0"/>
          </a:p>
        </p:txBody>
      </p:sp>
      <p:sp>
        <p:nvSpPr>
          <p:cNvPr id="5" name="Can 4"/>
          <p:cNvSpPr/>
          <p:nvPr/>
        </p:nvSpPr>
        <p:spPr>
          <a:xfrm>
            <a:off x="5715000" y="2585434"/>
            <a:ext cx="1676400" cy="19812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Warehouse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Flowchart: Multidocument 5"/>
          <p:cNvSpPr/>
          <p:nvPr/>
        </p:nvSpPr>
        <p:spPr>
          <a:xfrm>
            <a:off x="1676400" y="3004534"/>
            <a:ext cx="1371600" cy="1143000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Other Data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581400" y="2057400"/>
            <a:ext cx="1600200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Version 1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3591059" y="3118834"/>
            <a:ext cx="1600200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Version 2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591059" y="4114800"/>
            <a:ext cx="1600200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Version 3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73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Polyglot Persistence: 1000 Words</a:t>
            </a:r>
            <a:endParaRPr lang="en-US" sz="3200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00200"/>
            <a:ext cx="5486400" cy="26146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450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onsolas"/>
              </a:rPr>
              <a:t>Consistency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87496" y="1524000"/>
            <a:ext cx="2426208" cy="3657600"/>
          </a:xfrm>
        </p:spPr>
      </p:pic>
    </p:spTree>
    <p:extLst>
      <p:ext uri="{BB962C8B-B14F-4D97-AF65-F5344CB8AC3E}">
        <p14:creationId xmlns:p14="http://schemas.microsoft.com/office/powerpoint/2010/main" val="10187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Consolas"/>
              </a:rPr>
              <a:t>Consistency: We </a:t>
            </a:r>
            <a:r>
              <a:rPr lang="en-US" i="1" dirty="0" smtClean="0">
                <a:cs typeface="Consolas"/>
              </a:rPr>
              <a:t>want</a:t>
            </a:r>
            <a:r>
              <a:rPr lang="en-US" dirty="0" smtClean="0">
                <a:cs typeface="Consolas"/>
              </a:rPr>
              <a:t> it ALL</a:t>
            </a:r>
            <a:endParaRPr lang="en-US" dirty="0">
              <a:cs typeface="Consola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  <a:latin typeface="Corbel"/>
              </a:rPr>
              <a:t>Speed</a:t>
            </a:r>
          </a:p>
          <a:p>
            <a:r>
              <a:rPr lang="en-US">
                <a:solidFill>
                  <a:srgbClr val="FFFFFF"/>
                </a:solidFill>
                <a:latin typeface="Corbel"/>
              </a:rPr>
              <a:t>Availability</a:t>
            </a:r>
          </a:p>
          <a:p>
            <a:r>
              <a:rPr lang="en-US">
                <a:solidFill>
                  <a:srgbClr val="FFFFFF"/>
                </a:solidFill>
                <a:latin typeface="Corbel"/>
              </a:rPr>
              <a:t>Scale</a:t>
            </a:r>
          </a:p>
          <a:p>
            <a:pPr marL="68580" indent="0">
              <a:buNone/>
            </a:pPr>
            <a:endParaRPr lang="en-US">
              <a:solidFill>
                <a:srgbClr val="FFFFFF"/>
              </a:solidFill>
              <a:latin typeface="Corbel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13301777"/>
              </p:ext>
            </p:extLst>
          </p:nvPr>
        </p:nvGraphicFramePr>
        <p:xfrm>
          <a:off x="2542495" y="2754421"/>
          <a:ext cx="45720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203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onsolas"/>
              </a:rPr>
              <a:t>Consistency: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b="1"/>
              <a:t>N</a:t>
            </a:r>
            <a:r>
              <a:rPr lang="en-US"/>
              <a:t> – the number of </a:t>
            </a:r>
            <a:r>
              <a:rPr lang="en-US" b="1"/>
              <a:t>N</a:t>
            </a:r>
            <a:r>
              <a:rPr lang="en-US"/>
              <a:t>odes (or replicas) that store the data</a:t>
            </a:r>
            <a:br>
              <a:rPr lang="en-US"/>
            </a:br>
            <a:r>
              <a:rPr lang="en-US" b="1"/>
              <a:t>W</a:t>
            </a:r>
            <a:r>
              <a:rPr lang="en-US"/>
              <a:t> – the minimum number of nodes that must acknowledge the </a:t>
            </a:r>
            <a:r>
              <a:rPr lang="en-US" b="1"/>
              <a:t>W</a:t>
            </a:r>
            <a:r>
              <a:rPr lang="en-US"/>
              <a:t>rite before considered complete</a:t>
            </a:r>
            <a:br>
              <a:rPr lang="en-US"/>
            </a:br>
            <a:r>
              <a:rPr lang="en-US" b="1"/>
              <a:t>R</a:t>
            </a:r>
            <a:r>
              <a:rPr lang="en-US"/>
              <a:t> – the minimum number of </a:t>
            </a:r>
            <a:r>
              <a:rPr lang="en-US" b="1"/>
              <a:t>R</a:t>
            </a:r>
            <a:r>
              <a:rPr lang="en-US"/>
              <a:t>ead nodes (or replicas) queried for a read operation</a:t>
            </a:r>
          </a:p>
        </p:txBody>
      </p:sp>
    </p:spTree>
    <p:extLst>
      <p:ext uri="{BB962C8B-B14F-4D97-AF65-F5344CB8AC3E}">
        <p14:creationId xmlns:p14="http://schemas.microsoft.com/office/powerpoint/2010/main" val="275854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Consolas"/>
              </a:rPr>
              <a:t>Consistency: Distributed</a:t>
            </a:r>
            <a:endParaRPr lang="en-US" dirty="0">
              <a:cs typeface="Consola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7330792"/>
              </p:ext>
            </p:extLst>
          </p:nvPr>
        </p:nvGraphicFramePr>
        <p:xfrm>
          <a:off x="1905000" y="1798624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7" name="Picture 3" descr="C:\Users\Rick\AppData\Local\Microsoft\Windows\Temporary Internet Files\Content.IE5\SK9N8F2G\MC900300115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185311"/>
            <a:ext cx="1613002" cy="179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72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onsolas"/>
              </a:rPr>
              <a:t>Consistency: Strong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4724400"/>
            <a:ext cx="7772400" cy="163116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endParaRPr lang="en-US" dirty="0" smtClean="0">
              <a:solidFill>
                <a:srgbClr val="FFFFFF"/>
              </a:solidFill>
              <a:latin typeface="Corbel"/>
            </a:endParaRPr>
          </a:p>
          <a:p>
            <a:pPr marL="68580" indent="0">
              <a:buNone/>
            </a:pPr>
            <a:r>
              <a:rPr lang="en-US" sz="4000" dirty="0" smtClean="0">
                <a:solidFill>
                  <a:srgbClr val="FFFFFF"/>
                </a:solidFill>
                <a:latin typeface="Corbel"/>
              </a:rPr>
              <a:t>W+R &gt; N == Strong Consistency</a:t>
            </a:r>
            <a:endParaRPr lang="en-US" dirty="0">
              <a:solidFill>
                <a:srgbClr val="FFFFFF"/>
              </a:solidFill>
              <a:latin typeface="Corbel"/>
            </a:endParaRPr>
          </a:p>
          <a:p>
            <a:pPr marL="68580" indent="0">
              <a:buNone/>
            </a:pPr>
            <a:endParaRPr lang="en-US" dirty="0">
              <a:solidFill>
                <a:srgbClr val="FFFFFF"/>
              </a:solidFill>
              <a:latin typeface="Corbel"/>
            </a:endParaRPr>
          </a:p>
        </p:txBody>
      </p:sp>
      <p:sp>
        <p:nvSpPr>
          <p:cNvPr id="4" name="Flowchart: Magnetic Disk 3"/>
          <p:cNvSpPr/>
          <p:nvPr/>
        </p:nvSpPr>
        <p:spPr>
          <a:xfrm>
            <a:off x="3745369" y="2516580"/>
            <a:ext cx="762000" cy="9144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Magnetic Disk 4"/>
          <p:cNvSpPr/>
          <p:nvPr/>
        </p:nvSpPr>
        <p:spPr>
          <a:xfrm>
            <a:off x="3745369" y="1408216"/>
            <a:ext cx="762000" cy="9144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436917" y="3581400"/>
            <a:ext cx="13789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N = 2</a:t>
            </a:r>
            <a:endParaRPr lang="en-US" sz="4400" dirty="0"/>
          </a:p>
        </p:txBody>
      </p:sp>
      <p:pic>
        <p:nvPicPr>
          <p:cNvPr id="1026" name="Picture 2" descr="C:\Users\Rick\AppData\Local\Microsoft\Windows\Temporary Internet Files\Content.IE5\7VXUEF7W\MP90044835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29632">
            <a:off x="860302" y="1865416"/>
            <a:ext cx="206104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49274" y="3581400"/>
            <a:ext cx="14830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W</a:t>
            </a:r>
            <a:r>
              <a:rPr lang="en-US" sz="4400" dirty="0" smtClean="0"/>
              <a:t> = 2</a:t>
            </a:r>
            <a:endParaRPr lang="en-US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5943600" y="3581400"/>
            <a:ext cx="12843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R = 1</a:t>
            </a:r>
            <a:endParaRPr lang="en-US" sz="4400" dirty="0"/>
          </a:p>
        </p:txBody>
      </p:sp>
      <p:pic>
        <p:nvPicPr>
          <p:cNvPr id="1027" name="Picture 3" descr="C:\Users\Rick\AppData\Local\Microsoft\Windows\Temporary Internet Files\Content.IE5\AMPJ8K1S\MC90043779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67400" y="1717778"/>
            <a:ext cx="18542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ight Arrow 10"/>
          <p:cNvSpPr/>
          <p:nvPr/>
        </p:nvSpPr>
        <p:spPr>
          <a:xfrm rot="19704715">
            <a:off x="2757593" y="2127902"/>
            <a:ext cx="922317" cy="2652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895285" flipV="1">
            <a:off x="2768028" y="2836942"/>
            <a:ext cx="922317" cy="2652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895285" flipH="1">
            <a:off x="4725534" y="2127903"/>
            <a:ext cx="922317" cy="2652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9704715" flipH="1" flipV="1">
            <a:off x="4735969" y="2836943"/>
            <a:ext cx="922317" cy="2652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61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onsolas"/>
              </a:rPr>
              <a:t>Consistency: Strong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4724400"/>
            <a:ext cx="7772400" cy="163116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endParaRPr lang="en-US" dirty="0" smtClean="0">
              <a:solidFill>
                <a:srgbClr val="FFFFFF"/>
              </a:solidFill>
              <a:latin typeface="Corbel"/>
            </a:endParaRPr>
          </a:p>
          <a:p>
            <a:pPr marL="68580" indent="0">
              <a:buNone/>
            </a:pPr>
            <a:r>
              <a:rPr lang="en-US" sz="4000" dirty="0" smtClean="0">
                <a:solidFill>
                  <a:srgbClr val="FFFFFF"/>
                </a:solidFill>
                <a:latin typeface="Corbel"/>
              </a:rPr>
              <a:t>W+R &gt; N == Strong Consistency</a:t>
            </a:r>
            <a:endParaRPr lang="en-US" dirty="0">
              <a:solidFill>
                <a:srgbClr val="FFFFFF"/>
              </a:solidFill>
              <a:latin typeface="Corbel"/>
            </a:endParaRPr>
          </a:p>
          <a:p>
            <a:pPr marL="68580" indent="0">
              <a:buNone/>
            </a:pPr>
            <a:endParaRPr lang="en-US" dirty="0">
              <a:solidFill>
                <a:srgbClr val="FFFFFF"/>
              </a:solidFill>
              <a:latin typeface="Corbel"/>
            </a:endParaRPr>
          </a:p>
        </p:txBody>
      </p:sp>
      <p:sp>
        <p:nvSpPr>
          <p:cNvPr id="4" name="Flowchart: Magnetic Disk 3"/>
          <p:cNvSpPr/>
          <p:nvPr/>
        </p:nvSpPr>
        <p:spPr>
          <a:xfrm>
            <a:off x="3745369" y="2516580"/>
            <a:ext cx="762000" cy="9144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Magnetic Disk 4"/>
          <p:cNvSpPr/>
          <p:nvPr/>
        </p:nvSpPr>
        <p:spPr>
          <a:xfrm>
            <a:off x="3745369" y="1408216"/>
            <a:ext cx="762000" cy="9144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436917" y="3581400"/>
            <a:ext cx="13789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N = 2</a:t>
            </a:r>
            <a:endParaRPr lang="en-US" sz="4400" dirty="0"/>
          </a:p>
        </p:txBody>
      </p:sp>
      <p:pic>
        <p:nvPicPr>
          <p:cNvPr id="1026" name="Picture 2" descr="C:\Users\Rick\AppData\Local\Microsoft\Windows\Temporary Internet Files\Content.IE5\7VXUEF7W\MP90044835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29632">
            <a:off x="860302" y="1865416"/>
            <a:ext cx="206104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49274" y="3581400"/>
            <a:ext cx="14478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W</a:t>
            </a:r>
            <a:r>
              <a:rPr lang="en-US" sz="4400" dirty="0" smtClean="0"/>
              <a:t> = 1</a:t>
            </a:r>
            <a:endParaRPr lang="en-US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5943600" y="3581400"/>
            <a:ext cx="13195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R = 2</a:t>
            </a:r>
            <a:endParaRPr lang="en-US" sz="4400" dirty="0"/>
          </a:p>
        </p:txBody>
      </p:sp>
      <p:pic>
        <p:nvPicPr>
          <p:cNvPr id="1027" name="Picture 3" descr="C:\Users\Rick\AppData\Local\Microsoft\Windows\Temporary Internet Files\Content.IE5\AMPJ8K1S\MC90043779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67400" y="1717778"/>
            <a:ext cx="18542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ight Arrow 10"/>
          <p:cNvSpPr/>
          <p:nvPr/>
        </p:nvSpPr>
        <p:spPr>
          <a:xfrm rot="19704715">
            <a:off x="2757593" y="2127902"/>
            <a:ext cx="922317" cy="2652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895285" flipH="1">
            <a:off x="4725534" y="2127903"/>
            <a:ext cx="922317" cy="2652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9704715" flipH="1" flipV="1">
            <a:off x="4735969" y="2836943"/>
            <a:ext cx="922317" cy="2652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59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onsolas"/>
              </a:rPr>
              <a:t>Consistency: </a:t>
            </a:r>
            <a:r>
              <a:rPr lang="en-US" dirty="0" smtClean="0">
                <a:cs typeface="Consolas"/>
              </a:rPr>
              <a:t>Weak</a:t>
            </a:r>
            <a:endParaRPr lang="en-US" dirty="0">
              <a:cs typeface="Consolas"/>
            </a:endParaRPr>
          </a:p>
        </p:txBody>
      </p:sp>
      <p:sp>
        <p:nvSpPr>
          <p:cNvPr id="4" name="Flowchart: Magnetic Disk 3"/>
          <p:cNvSpPr/>
          <p:nvPr/>
        </p:nvSpPr>
        <p:spPr>
          <a:xfrm>
            <a:off x="3745369" y="2516580"/>
            <a:ext cx="762000" cy="9144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Magnetic Disk 4"/>
          <p:cNvSpPr/>
          <p:nvPr/>
        </p:nvSpPr>
        <p:spPr>
          <a:xfrm>
            <a:off x="3745369" y="1408216"/>
            <a:ext cx="762000" cy="9144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436917" y="3581400"/>
            <a:ext cx="13789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N = 2</a:t>
            </a:r>
            <a:endParaRPr lang="en-US" sz="4400" dirty="0"/>
          </a:p>
        </p:txBody>
      </p:sp>
      <p:pic>
        <p:nvPicPr>
          <p:cNvPr id="1026" name="Picture 2" descr="C:\Users\Rick\AppData\Local\Microsoft\Windows\Temporary Internet Files\Content.IE5\7VXUEF7W\MP90044835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29632">
            <a:off x="860302" y="1865416"/>
            <a:ext cx="206104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49274" y="3581400"/>
            <a:ext cx="14830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W</a:t>
            </a:r>
            <a:r>
              <a:rPr lang="en-US" sz="4400" dirty="0" smtClean="0"/>
              <a:t> = 1</a:t>
            </a:r>
            <a:endParaRPr lang="en-US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5943600" y="3581400"/>
            <a:ext cx="12843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R = 1</a:t>
            </a:r>
            <a:endParaRPr lang="en-US" sz="4400" dirty="0"/>
          </a:p>
        </p:txBody>
      </p:sp>
      <p:pic>
        <p:nvPicPr>
          <p:cNvPr id="1027" name="Picture 3" descr="C:\Users\Rick\AppData\Local\Microsoft\Windows\Temporary Internet Files\Content.IE5\AMPJ8K1S\MC90043779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67400" y="1717778"/>
            <a:ext cx="18542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ight Arrow 10"/>
          <p:cNvSpPr/>
          <p:nvPr/>
        </p:nvSpPr>
        <p:spPr>
          <a:xfrm rot="19704715">
            <a:off x="2757593" y="2127902"/>
            <a:ext cx="922317" cy="2652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9704715" flipH="1" flipV="1">
            <a:off x="4735969" y="2836943"/>
            <a:ext cx="922317" cy="2652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914400" y="4724400"/>
            <a:ext cx="7772400" cy="16311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580" indent="0">
              <a:buFont typeface="Wingdings"/>
              <a:buNone/>
            </a:pPr>
            <a:endParaRPr lang="en-US" dirty="0" smtClean="0">
              <a:solidFill>
                <a:srgbClr val="FFFFFF"/>
              </a:solidFill>
              <a:latin typeface="Corbel"/>
            </a:endParaRPr>
          </a:p>
          <a:p>
            <a:pPr marL="68580" indent="0">
              <a:buFont typeface="Wingdings"/>
              <a:buNone/>
            </a:pPr>
            <a:r>
              <a:rPr lang="en-US" sz="4000" dirty="0" smtClean="0">
                <a:solidFill>
                  <a:srgbClr val="FFFFFF"/>
                </a:solidFill>
                <a:latin typeface="Corbel"/>
              </a:rPr>
              <a:t>W+R &lt;= N == Weak Consistency</a:t>
            </a:r>
            <a:endParaRPr lang="en-US" dirty="0" smtClean="0">
              <a:solidFill>
                <a:srgbClr val="FFFFFF"/>
              </a:solidFill>
              <a:latin typeface="Corbel"/>
            </a:endParaRPr>
          </a:p>
          <a:p>
            <a:pPr marL="68580" indent="0">
              <a:buFont typeface="Wingdings"/>
              <a:buNone/>
            </a:pPr>
            <a:endParaRPr lang="en-US" dirty="0">
              <a:solidFill>
                <a:srgbClr val="FFFFFF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05931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NoSQL</a:t>
            </a:r>
            <a:r>
              <a:rPr lang="en-US" dirty="0" smtClean="0"/>
              <a:t> Family</a:t>
            </a:r>
          </a:p>
          <a:p>
            <a:pPr lvl="1"/>
            <a:r>
              <a:rPr lang="en-US" dirty="0" smtClean="0"/>
              <a:t>Key Value</a:t>
            </a:r>
          </a:p>
          <a:p>
            <a:pPr lvl="1"/>
            <a:r>
              <a:rPr lang="en-US" dirty="0" smtClean="0"/>
              <a:t>Column Store</a:t>
            </a:r>
          </a:p>
          <a:p>
            <a:pPr lvl="1"/>
            <a:r>
              <a:rPr lang="en-US" dirty="0" smtClean="0"/>
              <a:t>Document Databases</a:t>
            </a:r>
          </a:p>
          <a:p>
            <a:pPr lvl="1"/>
            <a:r>
              <a:rPr lang="en-US" dirty="0" smtClean="0"/>
              <a:t>Graph Databases</a:t>
            </a:r>
          </a:p>
          <a:p>
            <a:r>
              <a:rPr lang="en-US" dirty="0" smtClean="0"/>
              <a:t>Polyglot Persistence</a:t>
            </a:r>
          </a:p>
          <a:p>
            <a:r>
              <a:rPr lang="en-US" dirty="0" smtClean="0"/>
              <a:t>Eventual Consistency</a:t>
            </a:r>
          </a:p>
          <a:p>
            <a:r>
              <a:rPr lang="en-US" dirty="0" smtClean="0"/>
              <a:t>Wrap Up</a:t>
            </a:r>
          </a:p>
          <a:p>
            <a:r>
              <a:rPr lang="en-US" dirty="0" smtClean="0"/>
              <a:t>Questions &amp; Answers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1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712085"/>
              </p:ext>
            </p:extLst>
          </p:nvPr>
        </p:nvGraphicFramePr>
        <p:xfrm>
          <a:off x="718457" y="2911342"/>
          <a:ext cx="7543802" cy="2478076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3520438"/>
                <a:gridCol w="1005841"/>
                <a:gridCol w="1005841"/>
                <a:gridCol w="1005841"/>
                <a:gridCol w="1005841"/>
              </a:tblGrid>
              <a:tr h="255588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811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Consistency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Latency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77811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Strong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Weak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7781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Synchronous Replication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7781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Safety Mirroring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778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Synchronous 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AlwaysOn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Availability Group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7781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Asynchronous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Replication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7781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Performance Mirroring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7781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Asynchronous 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AlwaysOn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Availability Group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09600" y="1295400"/>
            <a:ext cx="754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indent="0">
              <a:buNone/>
            </a:pPr>
            <a:r>
              <a:rPr lang="en-US" b="1" dirty="0"/>
              <a:t>Active </a:t>
            </a:r>
            <a:r>
              <a:rPr lang="en-US" b="1" dirty="0" err="1"/>
              <a:t>Secondaries</a:t>
            </a:r>
            <a:r>
              <a:rPr lang="en-US" b="1" dirty="0"/>
              <a:t>: Readable Secondary </a:t>
            </a:r>
            <a:r>
              <a:rPr lang="en-US" b="1" dirty="0" smtClean="0"/>
              <a:t>Replicas</a:t>
            </a:r>
          </a:p>
          <a:p>
            <a:pPr marL="6858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“</a:t>
            </a:r>
            <a:r>
              <a:rPr lang="en-US" dirty="0" smtClean="0"/>
              <a:t>In </a:t>
            </a:r>
            <a:r>
              <a:rPr lang="en-US" dirty="0"/>
              <a:t>many circumstances, data latency between a primary database and the corresponding secondary database is </a:t>
            </a:r>
            <a:r>
              <a:rPr lang="en-US" dirty="0">
                <a:solidFill>
                  <a:srgbClr val="FF0000"/>
                </a:solidFill>
              </a:rPr>
              <a:t>only a few seconds</a:t>
            </a:r>
            <a:r>
              <a:rPr lang="en-US" dirty="0"/>
              <a:t>.” -</a:t>
            </a:r>
            <a:r>
              <a:rPr lang="en-US" dirty="0">
                <a:hlinkClick r:id="rId3"/>
              </a:rPr>
              <a:t>http://msdn.microsoft.com/en-us/library/ff878253.aspx</a:t>
            </a:r>
            <a:endParaRPr lang="en-US" dirty="0">
              <a:latin typeface="Times New Roman"/>
              <a:cs typeface="Times New Roman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596808" y="3766060"/>
            <a:ext cx="268344" cy="762781"/>
            <a:chOff x="4596808" y="3766060"/>
            <a:chExt cx="268344" cy="762781"/>
          </a:xfrm>
        </p:grpSpPr>
        <p:grpSp>
          <p:nvGrpSpPr>
            <p:cNvPr id="5" name="Group 4"/>
            <p:cNvGrpSpPr/>
            <p:nvPr/>
          </p:nvGrpSpPr>
          <p:grpSpPr>
            <a:xfrm>
              <a:off x="4596808" y="3766060"/>
              <a:ext cx="268344" cy="477780"/>
              <a:chOff x="4596808" y="3766060"/>
              <a:chExt cx="268344" cy="477780"/>
            </a:xfrm>
          </p:grpSpPr>
          <p:pic>
            <p:nvPicPr>
              <p:cNvPr id="7" name="Picture 3" descr="C:\Users\Rick\AppData\Local\Microsoft\Windows\Temporary Internet Files\Content.IE5\H5ML3J2R\MC900432530[1]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98783" y="3766060"/>
                <a:ext cx="266369" cy="1828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3" descr="C:\Users\Rick\AppData\Local\Microsoft\Windows\Temporary Internet Files\Content.IE5\H5ML3J2R\MC900432530[1]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96808" y="4060960"/>
                <a:ext cx="266369" cy="1828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" name="Picture 3" descr="C:\Users\Rick\AppData\Local\Microsoft\Windows\Temporary Internet Files\Content.IE5\H5ML3J2R\MC900432530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6808" y="4345960"/>
              <a:ext cx="266369" cy="1828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5627958" y="4619085"/>
            <a:ext cx="268344" cy="739030"/>
            <a:chOff x="5627958" y="4619085"/>
            <a:chExt cx="268344" cy="739030"/>
          </a:xfrm>
        </p:grpSpPr>
        <p:pic>
          <p:nvPicPr>
            <p:cNvPr id="10" name="Picture 3" descr="C:\Users\Rick\AppData\Local\Microsoft\Windows\Temporary Internet Files\Content.IE5\H5ML3J2R\MC900432530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9933" y="4619085"/>
              <a:ext cx="266369" cy="182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 descr="C:\Users\Rick\AppData\Local\Microsoft\Windows\Temporary Internet Files\Content.IE5\H5ML3J2R\MC900432530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7958" y="4902110"/>
              <a:ext cx="266369" cy="182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3" descr="C:\Users\Rick\AppData\Local\Microsoft\Windows\Temporary Internet Files\Content.IE5\H5ML3J2R\MC900432530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7958" y="5175235"/>
              <a:ext cx="266369" cy="182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7622958" y="3764085"/>
            <a:ext cx="268344" cy="762781"/>
            <a:chOff x="7622958" y="3764085"/>
            <a:chExt cx="268344" cy="762781"/>
          </a:xfrm>
        </p:grpSpPr>
        <p:pic>
          <p:nvPicPr>
            <p:cNvPr id="14" name="Picture 3" descr="C:\Users\Rick\AppData\Local\Microsoft\Windows\Temporary Internet Files\Content.IE5\H5ML3J2R\MC900432530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4933" y="3764085"/>
              <a:ext cx="266369" cy="182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3" descr="C:\Users\Rick\AppData\Local\Microsoft\Windows\Temporary Internet Files\Content.IE5\H5ML3J2R\MC900432530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2958" y="4058985"/>
              <a:ext cx="266369" cy="182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3" descr="C:\Users\Rick\AppData\Local\Microsoft\Windows\Temporary Internet Files\Content.IE5\H5ML3J2R\MC900432530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2958" y="4343985"/>
              <a:ext cx="266369" cy="1828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>
            <a:off x="6623483" y="4593360"/>
            <a:ext cx="268344" cy="762781"/>
            <a:chOff x="6623483" y="4593360"/>
            <a:chExt cx="268344" cy="762781"/>
          </a:xfrm>
        </p:grpSpPr>
        <p:pic>
          <p:nvPicPr>
            <p:cNvPr id="18" name="Picture 3" descr="C:\Users\Rick\AppData\Local\Microsoft\Windows\Temporary Internet Files\Content.IE5\H5ML3J2R\MC900432530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5458" y="4593360"/>
              <a:ext cx="266369" cy="182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3" descr="C:\Users\Rick\AppData\Local\Microsoft\Windows\Temporary Internet Files\Content.IE5\H5ML3J2R\MC900432530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3483" y="4888260"/>
              <a:ext cx="266369" cy="182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3" descr="C:\Users\Rick\AppData\Local\Microsoft\Windows\Temporary Internet Files\Content.IE5\H5ML3J2R\MC900432530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3483" y="5173260"/>
              <a:ext cx="266369" cy="1828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Title 1"/>
          <p:cNvSpPr txBox="1">
            <a:spLocks/>
          </p:cNvSpPr>
          <p:nvPr/>
        </p:nvSpPr>
        <p:spPr>
          <a:xfrm>
            <a:off x="609600" y="381000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smtClean="0"/>
              <a:t>Consistency: SQL Scale 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96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Consistency: Cost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Google search result count = 30 resulted in 20% loss</a:t>
            </a:r>
          </a:p>
          <a:p>
            <a:r>
              <a:rPr lang="en-US" dirty="0" smtClean="0"/>
              <a:t>Amazon, 100ms delays perceptible to users</a:t>
            </a:r>
          </a:p>
          <a:p>
            <a:r>
              <a:rPr lang="en-US" dirty="0" smtClean="0"/>
              <a:t>Speed matters!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04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rc 19"/>
          <p:cNvSpPr/>
          <p:nvPr/>
        </p:nvSpPr>
        <p:spPr>
          <a:xfrm rot="16200000">
            <a:off x="2378462" y="1660138"/>
            <a:ext cx="1262876" cy="1600199"/>
          </a:xfrm>
          <a:prstGeom prst="arc">
            <a:avLst/>
          </a:prstGeom>
          <a:ln w="4127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Rules of Engagement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6324600" y="4876800"/>
            <a:ext cx="1524000" cy="7620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Key Value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181600" y="4024312"/>
            <a:ext cx="1524000" cy="7620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Column Store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038600" y="3171824"/>
            <a:ext cx="1524000" cy="7620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Document Database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971800" y="2285998"/>
            <a:ext cx="1524000" cy="7620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Graph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914400" y="5791200"/>
            <a:ext cx="7467600" cy="0"/>
          </a:xfrm>
          <a:prstGeom prst="straightConnector1">
            <a:avLst/>
          </a:prstGeom>
          <a:ln w="41275" cmpd="sng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914400" y="1295400"/>
            <a:ext cx="0" cy="4495800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2971800" y="1435100"/>
            <a:ext cx="1524000" cy="7620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RDBMS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743200" y="1295400"/>
            <a:ext cx="0" cy="502920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19568968">
            <a:off x="1098917" y="3727483"/>
            <a:ext cx="1610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90% of Data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3047999" y="5791200"/>
            <a:ext cx="3886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Data Size / Scalability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-980014" y="3210986"/>
            <a:ext cx="3204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Data Complexity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5894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 animBg="1"/>
      <p:bldP spid="6" grpId="0" animBg="1"/>
      <p:bldP spid="7" grpId="0" animBg="1"/>
      <p:bldP spid="8" grpId="0" animBg="1"/>
      <p:bldP spid="13" grpId="0" animBg="1"/>
      <p:bldP spid="16" grpId="0"/>
      <p:bldP spid="18" grpId="0"/>
      <p:bldP spid="19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cs typeface="Calibri"/>
              </a:rPr>
              <a:t>Pick the</a:t>
            </a:r>
            <a:r>
              <a:rPr lang="en-US" sz="3200" dirty="0" smtClean="0">
                <a:cs typeface="Calibri"/>
              </a:rPr>
              <a:t> store that matches the shape of your data</a:t>
            </a:r>
            <a:endParaRPr lang="en-US" dirty="0" smtClean="0">
              <a:cs typeface="Calibri"/>
            </a:endParaRPr>
          </a:p>
          <a:p>
            <a:r>
              <a:rPr lang="en-US" dirty="0" smtClean="0">
                <a:cs typeface="Calibri"/>
              </a:rPr>
              <a:t>Don’t </a:t>
            </a:r>
            <a:r>
              <a:rPr lang="en-US" dirty="0">
                <a:cs typeface="Calibri"/>
              </a:rPr>
              <a:t>use SQL Server to build Rube Goldberg </a:t>
            </a:r>
            <a:r>
              <a:rPr lang="en-US" dirty="0" smtClean="0">
                <a:cs typeface="Calibri"/>
              </a:rPr>
              <a:t>Machines</a:t>
            </a:r>
          </a:p>
          <a:p>
            <a:r>
              <a:rPr lang="en-US" dirty="0">
                <a:cs typeface="Calibri"/>
              </a:rPr>
              <a:t>If anyone thinks that NoSQL means no planning, they couldn’t be more </a:t>
            </a:r>
            <a:r>
              <a:rPr lang="en-US" dirty="0" smtClean="0">
                <a:cs typeface="Calibri"/>
              </a:rPr>
              <a:t>wrong</a:t>
            </a:r>
          </a:p>
          <a:p>
            <a:r>
              <a:rPr lang="en-US" dirty="0" smtClean="0">
                <a:cs typeface="Calibri"/>
              </a:rPr>
              <a:t>Stay informed: </a:t>
            </a:r>
            <a:r>
              <a:rPr lang="en-US" dirty="0" smtClean="0">
                <a:cs typeface="Calibri"/>
                <a:hlinkClick r:id="rId3"/>
              </a:rPr>
              <a:t>NoSQLWeekly.com</a:t>
            </a:r>
            <a:endParaRPr lang="en-US" dirty="0" smtClean="0">
              <a:cs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28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609600" y="3886200"/>
            <a:ext cx="4040188" cy="639762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580" indent="0">
              <a:buNone/>
            </a:pPr>
            <a:r>
              <a:rPr lang="en-US" smtClean="0"/>
              <a:t>RICK KRUEGER</a:t>
            </a:r>
            <a:endParaRPr lang="en-US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4797425" y="3886200"/>
            <a:ext cx="4041775" cy="639762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580" indent="0">
              <a:buNone/>
            </a:pPr>
            <a:r>
              <a:rPr lang="en-US" smtClean="0"/>
              <a:t>DAVE VALENTINE</a:t>
            </a:r>
            <a:endParaRPr lang="en-US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457200" y="4535487"/>
            <a:ext cx="4040188" cy="1941513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mtClean="0"/>
              <a:t>@dataogre</a:t>
            </a:r>
          </a:p>
          <a:p>
            <a:r>
              <a:rPr lang="en-US" smtClean="0"/>
              <a:t> dataogre.com</a:t>
            </a:r>
          </a:p>
          <a:p>
            <a:r>
              <a:rPr lang="en-US" smtClean="0"/>
              <a:t> </a:t>
            </a:r>
            <a:r>
              <a:rPr lang="en-US" sz="2000" smtClean="0"/>
              <a:t>linkedin.com/in/premierapps</a:t>
            </a:r>
            <a:endParaRPr lang="en-US" smtClean="0"/>
          </a:p>
          <a:p>
            <a:endParaRPr lang="en-US" dirty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4645025" y="4535487"/>
            <a:ext cx="4041775" cy="1941513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mtClean="0"/>
              <a:t>@ingeniousSQL</a:t>
            </a:r>
          </a:p>
          <a:p>
            <a:r>
              <a:rPr lang="en-US" smtClean="0"/>
              <a:t> ingeniousSQL.com</a:t>
            </a:r>
          </a:p>
          <a:p>
            <a:r>
              <a:rPr lang="en-US" smtClean="0"/>
              <a:t> </a:t>
            </a:r>
            <a:r>
              <a:rPr lang="en-US" sz="2000" smtClean="0"/>
              <a:t>linkedin.com/in/ingenioussql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4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Value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809" y="2226887"/>
            <a:ext cx="4592782" cy="2988425"/>
          </a:xfrm>
        </p:spPr>
      </p:pic>
      <p:sp>
        <p:nvSpPr>
          <p:cNvPr id="6" name="Text Placeholder 3"/>
          <p:cNvSpPr txBox="1">
            <a:spLocks/>
          </p:cNvSpPr>
          <p:nvPr/>
        </p:nvSpPr>
        <p:spPr>
          <a:xfrm>
            <a:off x="685800" y="1524000"/>
            <a:ext cx="2514600" cy="3581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" indent="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3600" dirty="0" smtClean="0"/>
              <a:t>Simple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838325" y="2200275"/>
            <a:ext cx="1743075" cy="3905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My Car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14400" y="2186305"/>
            <a:ext cx="752475" cy="3905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123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666875" y="2367280"/>
            <a:ext cx="1619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1838325" y="2693670"/>
            <a:ext cx="1743075" cy="3905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C-4140-9564-5B282</a:t>
            </a:r>
            <a:endParaRPr lang="en-US" sz="14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14400" y="2679700"/>
            <a:ext cx="752475" cy="3905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124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676400" y="2895600"/>
            <a:ext cx="1619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781800" y="5273829"/>
            <a:ext cx="16712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/>
              <a:t>U.S. Air Force photo</a:t>
            </a:r>
          </a:p>
        </p:txBody>
      </p:sp>
    </p:spTree>
    <p:extLst>
      <p:ext uri="{BB962C8B-B14F-4D97-AF65-F5344CB8AC3E}">
        <p14:creationId xmlns:p14="http://schemas.microsoft.com/office/powerpoint/2010/main" val="256960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Value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809" y="2226887"/>
            <a:ext cx="4592782" cy="2988425"/>
          </a:xfrm>
        </p:spPr>
      </p:pic>
      <p:sp>
        <p:nvSpPr>
          <p:cNvPr id="6" name="Text Placeholder 3"/>
          <p:cNvSpPr txBox="1">
            <a:spLocks/>
          </p:cNvSpPr>
          <p:nvPr/>
        </p:nvSpPr>
        <p:spPr>
          <a:xfrm>
            <a:off x="685800" y="1524000"/>
            <a:ext cx="2514600" cy="3581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" indent="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Simple</a:t>
            </a:r>
          </a:p>
          <a:p>
            <a:endParaRPr lang="en-US" sz="3600" dirty="0" smtClean="0"/>
          </a:p>
          <a:p>
            <a:endParaRPr lang="en-US" sz="3600" dirty="0" smtClean="0"/>
          </a:p>
          <a:p>
            <a:r>
              <a:rPr lang="en-US" sz="3600" dirty="0" smtClean="0"/>
              <a:t>Fast</a:t>
            </a:r>
          </a:p>
          <a:p>
            <a:endParaRPr lang="en-US" sz="3600" dirty="0" smtClean="0"/>
          </a:p>
        </p:txBody>
      </p:sp>
      <p:sp>
        <p:nvSpPr>
          <p:cNvPr id="13" name="Rounded Rectangle 12"/>
          <p:cNvSpPr/>
          <p:nvPr/>
        </p:nvSpPr>
        <p:spPr>
          <a:xfrm>
            <a:off x="1838325" y="2200275"/>
            <a:ext cx="1743075" cy="39052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My Car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14400" y="2186305"/>
            <a:ext cx="752475" cy="39052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123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666875" y="2367280"/>
            <a:ext cx="1619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1838325" y="2693670"/>
            <a:ext cx="1743075" cy="390525"/>
          </a:xfrm>
          <a:prstGeom prst="roundRect">
            <a:avLst/>
          </a:prstGeom>
          <a:solidFill>
            <a:schemeClr val="accent6"/>
          </a:solidFill>
          <a:ln>
            <a:solidFill>
              <a:srgbClr val="363636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C-4140-9564-5B282</a:t>
            </a:r>
            <a:endParaRPr lang="en-US" sz="14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14400" y="2679700"/>
            <a:ext cx="752475" cy="390525"/>
          </a:xfrm>
          <a:prstGeom prst="roundRect">
            <a:avLst/>
          </a:prstGeom>
          <a:solidFill>
            <a:schemeClr val="accent6"/>
          </a:solidFill>
          <a:ln>
            <a:solidFill>
              <a:srgbClr val="363636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124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676400" y="2895600"/>
            <a:ext cx="161925" cy="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781800" y="5273829"/>
            <a:ext cx="16712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/>
              <a:t>U.S. Air Force photo</a:t>
            </a:r>
          </a:p>
        </p:txBody>
      </p:sp>
    </p:spTree>
    <p:extLst>
      <p:ext uri="{BB962C8B-B14F-4D97-AF65-F5344CB8AC3E}">
        <p14:creationId xmlns:p14="http://schemas.microsoft.com/office/powerpoint/2010/main" val="388168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Value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809" y="2226887"/>
            <a:ext cx="4592782" cy="2988425"/>
          </a:xfrm>
        </p:spPr>
      </p:pic>
      <p:sp>
        <p:nvSpPr>
          <p:cNvPr id="6" name="Text Placeholder 3"/>
          <p:cNvSpPr txBox="1">
            <a:spLocks/>
          </p:cNvSpPr>
          <p:nvPr/>
        </p:nvSpPr>
        <p:spPr>
          <a:xfrm>
            <a:off x="685800" y="1524000"/>
            <a:ext cx="2514600" cy="3581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" indent="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Simple</a:t>
            </a:r>
          </a:p>
          <a:p>
            <a:endParaRPr lang="en-US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endParaRPr lang="en-US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endParaRPr lang="en-US" sz="2400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Fast</a:t>
            </a:r>
          </a:p>
          <a:p>
            <a:r>
              <a:rPr lang="en-US" sz="3600" dirty="0" smtClean="0"/>
              <a:t>Scalable</a:t>
            </a:r>
          </a:p>
          <a:p>
            <a:endParaRPr lang="en-US" sz="3600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1838325" y="2200275"/>
            <a:ext cx="1743075" cy="39052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My Car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14400" y="2186305"/>
            <a:ext cx="752475" cy="39052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123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666875" y="2367280"/>
            <a:ext cx="1619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1838325" y="2680970"/>
            <a:ext cx="1743075" cy="390525"/>
          </a:xfrm>
          <a:prstGeom prst="roundRect">
            <a:avLst/>
          </a:prstGeom>
          <a:solidFill>
            <a:schemeClr val="accent6"/>
          </a:solidFill>
          <a:ln>
            <a:solidFill>
              <a:srgbClr val="363636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C-4140-9564-5B282</a:t>
            </a:r>
            <a:endParaRPr lang="en-US" sz="14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14400" y="2667000"/>
            <a:ext cx="752475" cy="390525"/>
          </a:xfrm>
          <a:prstGeom prst="roundRect">
            <a:avLst/>
          </a:prstGeom>
          <a:solidFill>
            <a:schemeClr val="accent6"/>
          </a:solidFill>
          <a:ln>
            <a:solidFill>
              <a:srgbClr val="363636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124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676400" y="2882900"/>
            <a:ext cx="161925" cy="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781800" y="5273829"/>
            <a:ext cx="16712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/>
              <a:t>U.S. Air Force photo</a:t>
            </a:r>
          </a:p>
        </p:txBody>
      </p:sp>
    </p:spTree>
    <p:extLst>
      <p:ext uri="{BB962C8B-B14F-4D97-AF65-F5344CB8AC3E}">
        <p14:creationId xmlns:p14="http://schemas.microsoft.com/office/powerpoint/2010/main" val="320328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2921</TotalTime>
  <Words>1536</Words>
  <Application>Microsoft Office PowerPoint</Application>
  <PresentationFormat>On-screen Show (4:3)</PresentationFormat>
  <Paragraphs>523</Paragraphs>
  <Slides>64</Slides>
  <Notes>64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Metro</vt:lpstr>
      <vt:lpstr>PowerPoint Presentation</vt:lpstr>
      <vt:lpstr>Why Rules of Engagement?</vt:lpstr>
      <vt:lpstr>Why Rules of Engagement?</vt:lpstr>
      <vt:lpstr>Why Rules of Engagement?</vt:lpstr>
      <vt:lpstr>Why Rules of Engagement?</vt:lpstr>
      <vt:lpstr>AGENDA</vt:lpstr>
      <vt:lpstr>Key Value</vt:lpstr>
      <vt:lpstr>Key Value</vt:lpstr>
      <vt:lpstr>Key Value</vt:lpstr>
      <vt:lpstr>Key Value</vt:lpstr>
      <vt:lpstr>Key Value</vt:lpstr>
      <vt:lpstr>PowerPoint Presentation</vt:lpstr>
      <vt:lpstr>Key Value</vt:lpstr>
      <vt:lpstr>Key Value – When to use</vt:lpstr>
      <vt:lpstr>Key Value: The Need For Speed</vt:lpstr>
      <vt:lpstr>Column Stores</vt:lpstr>
      <vt:lpstr>Column Stores</vt:lpstr>
      <vt:lpstr>Column Stores</vt:lpstr>
      <vt:lpstr>Column Stores</vt:lpstr>
      <vt:lpstr>Column Stores</vt:lpstr>
      <vt:lpstr>Column Stores</vt:lpstr>
      <vt:lpstr>Column Stores</vt:lpstr>
      <vt:lpstr>Column Stores</vt:lpstr>
      <vt:lpstr>Column Stores: Do I need it…</vt:lpstr>
      <vt:lpstr>Document Databases</vt:lpstr>
      <vt:lpstr>Document Databases: Planning</vt:lpstr>
      <vt:lpstr>Document Databases: Schemaless?</vt:lpstr>
      <vt:lpstr>Document Databases: Not Relational</vt:lpstr>
      <vt:lpstr>Document Databases: Normalized</vt:lpstr>
      <vt:lpstr>Document Databases: Denormalized</vt:lpstr>
      <vt:lpstr>Document Databases: Natural</vt:lpstr>
      <vt:lpstr>Document Databases: Options</vt:lpstr>
      <vt:lpstr>Document Databases</vt:lpstr>
      <vt:lpstr>Document Databases</vt:lpstr>
      <vt:lpstr>You Might Need A Document Database</vt:lpstr>
      <vt:lpstr>Graph Databases</vt:lpstr>
      <vt:lpstr>Graph Databases</vt:lpstr>
      <vt:lpstr>Graph Databases</vt:lpstr>
      <vt:lpstr>Graph Databases</vt:lpstr>
      <vt:lpstr>Graph Databases</vt:lpstr>
      <vt:lpstr>Graph Databases</vt:lpstr>
      <vt:lpstr>Graph Databases</vt:lpstr>
      <vt:lpstr>Graph Databases</vt:lpstr>
      <vt:lpstr>Graph Databases – When to use…</vt:lpstr>
      <vt:lpstr>Polyglot Persistence</vt:lpstr>
      <vt:lpstr>Polyglot Persistence: Write-Only</vt:lpstr>
      <vt:lpstr>Polyglot Persistence: Write Only</vt:lpstr>
      <vt:lpstr>Polyglot Persistence: Schema Upgrade</vt:lpstr>
      <vt:lpstr>Polyglot Persistence: Archiving</vt:lpstr>
      <vt:lpstr>Polyglot Persistence: Cache</vt:lpstr>
      <vt:lpstr>Polyglot Persistence: Cache</vt:lpstr>
      <vt:lpstr>Polyglot Persistence: 1000 Words</vt:lpstr>
      <vt:lpstr>Consistency</vt:lpstr>
      <vt:lpstr>Consistency: We want it ALL</vt:lpstr>
      <vt:lpstr>Consistency: Definitions</vt:lpstr>
      <vt:lpstr>Consistency: Distributed</vt:lpstr>
      <vt:lpstr>Consistency: Strong</vt:lpstr>
      <vt:lpstr>Consistency: Strong</vt:lpstr>
      <vt:lpstr>Consistency: Weak</vt:lpstr>
      <vt:lpstr>PowerPoint Presentation</vt:lpstr>
      <vt:lpstr>Consistency: Cost</vt:lpstr>
      <vt:lpstr>Rules of Engagement</vt:lpstr>
      <vt:lpstr>Remember</vt:lpstr>
      <vt:lpstr>Questions?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Rick</dc:creator>
  <cp:lastModifiedBy>Rick</cp:lastModifiedBy>
  <cp:revision>269</cp:revision>
  <dcterms:created xsi:type="dcterms:W3CDTF">2013-03-29T17:11:20Z</dcterms:created>
  <dcterms:modified xsi:type="dcterms:W3CDTF">2013-04-17T12:47:03Z</dcterms:modified>
</cp:coreProperties>
</file>