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256" r:id="rId2"/>
    <p:sldId id="274" r:id="rId3"/>
    <p:sldId id="276" r:id="rId4"/>
    <p:sldId id="260" r:id="rId5"/>
    <p:sldId id="263" r:id="rId6"/>
    <p:sldId id="262" r:id="rId7"/>
    <p:sldId id="265" r:id="rId8"/>
    <p:sldId id="268" r:id="rId9"/>
    <p:sldId id="264" r:id="rId10"/>
    <p:sldId id="267" r:id="rId11"/>
    <p:sldId id="266" r:id="rId12"/>
    <p:sldId id="275" r:id="rId13"/>
    <p:sldId id="273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7994B"/>
    <a:srgbClr val="F579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378" autoAdjust="0"/>
    <p:restoredTop sz="69565" autoAdjust="0"/>
  </p:normalViewPr>
  <p:slideViewPr>
    <p:cSldViewPr>
      <p:cViewPr varScale="1">
        <p:scale>
          <a:sx n="80" d="100"/>
          <a:sy n="80" d="100"/>
        </p:scale>
        <p:origin x="-798" y="-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5B0D84-2A90-47E9-AD49-50801CFE7D7D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04B03B-AD17-4A42-AA66-E6EACA9F73F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655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83776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04B03B-AD17-4A42-AA66-E6EACA9F73F1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B01D-8865-44A5-8EEA-AA8F16DCA214}" type="datetimeFigureOut">
              <a:rPr lang="en-US" smtClean="0"/>
              <a:pPr/>
              <a:t>8/2/2012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1E51-0347-498C-AA2E-3C495EAC47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B01D-8865-44A5-8EEA-AA8F16DCA214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1E51-0347-498C-AA2E-3C495EAC4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B01D-8865-44A5-8EEA-AA8F16DCA214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1E51-0347-498C-AA2E-3C495EAC4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B01D-8865-44A5-8EEA-AA8F16DCA214}" type="datetimeFigureOut">
              <a:rPr lang="en-US" smtClean="0"/>
              <a:pPr/>
              <a:t>8/2/2012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1E51-0347-498C-AA2E-3C495EAC479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4419600" y="6248400"/>
            <a:ext cx="411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7994B"/>
                </a:solidFill>
              </a:rPr>
              <a:t>Dave Valentine (@</a:t>
            </a:r>
            <a:r>
              <a:rPr lang="en-US" sz="1400" b="1" dirty="0" err="1" smtClean="0">
                <a:solidFill>
                  <a:srgbClr val="F7994B"/>
                </a:solidFill>
              </a:rPr>
              <a:t>IngeniousSQL</a:t>
            </a:r>
            <a:r>
              <a:rPr lang="en-US" sz="1400" b="1" dirty="0" smtClean="0">
                <a:solidFill>
                  <a:srgbClr val="F7994B"/>
                </a:solidFill>
              </a:rPr>
              <a:t>)</a:t>
            </a:r>
            <a:endParaRPr lang="en-US" sz="1400" b="1" dirty="0">
              <a:solidFill>
                <a:srgbClr val="F7994B"/>
              </a:solidFill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304800" y="6248400"/>
            <a:ext cx="4114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rgbClr val="F7994B"/>
                </a:solidFill>
              </a:rPr>
              <a:t>Rick Krueger </a:t>
            </a:r>
            <a:r>
              <a:rPr lang="en-US" sz="1400" b="1" dirty="0" smtClean="0">
                <a:solidFill>
                  <a:srgbClr val="F7994B"/>
                </a:solidFill>
              </a:rPr>
              <a:t>(@</a:t>
            </a:r>
            <a:r>
              <a:rPr lang="en-US" sz="1400" b="1" dirty="0" err="1" smtClean="0">
                <a:solidFill>
                  <a:srgbClr val="F7994B"/>
                </a:solidFill>
              </a:rPr>
              <a:t>DataOgre</a:t>
            </a:r>
            <a:r>
              <a:rPr lang="en-US" sz="1400" b="1" dirty="0" smtClean="0">
                <a:solidFill>
                  <a:srgbClr val="F7994B"/>
                </a:solidFill>
              </a:rPr>
              <a:t>)</a:t>
            </a:r>
            <a:endParaRPr lang="en-US" sz="1400" b="1" dirty="0">
              <a:solidFill>
                <a:srgbClr val="F7994B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B01D-8865-44A5-8EEA-AA8F16DCA214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1E51-0347-498C-AA2E-3C495EAC4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B01D-8865-44A5-8EEA-AA8F16DCA214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1E51-0347-498C-AA2E-3C495EAC4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B01D-8865-44A5-8EEA-AA8F16DCA214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1E51-0347-498C-AA2E-3C495EAC4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B01D-8865-44A5-8EEA-AA8F16DCA214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1E51-0347-498C-AA2E-3C495EAC4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B01D-8865-44A5-8EEA-AA8F16DCA214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1E51-0347-498C-AA2E-3C495EAC4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B01D-8865-44A5-8EEA-AA8F16DCA214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1E51-0347-498C-AA2E-3C495EAC4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2CB01D-8865-44A5-8EEA-AA8F16DCA214}" type="datetimeFigureOut">
              <a:rPr lang="en-US" smtClean="0"/>
              <a:pPr/>
              <a:t>8/2/2012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C41E51-0347-498C-AA2E-3C495EAC479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/>
            </a:gs>
            <a:gs pos="6000">
              <a:srgbClr val="F57913">
                <a:alpha val="0"/>
              </a:srgbClr>
            </a:gs>
            <a:gs pos="94000">
              <a:srgbClr val="F57913">
                <a:alpha val="0"/>
              </a:srgbClr>
            </a:gs>
            <a:gs pos="100000">
              <a:srgbClr val="F57913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52400" y="152400"/>
            <a:ext cx="8839200" cy="6553200"/>
          </a:xfrm>
          <a:prstGeom prst="rect">
            <a:avLst/>
          </a:prstGeom>
          <a:gradFill>
            <a:gsLst>
              <a:gs pos="94000">
                <a:schemeClr val="bg1"/>
              </a:gs>
              <a:gs pos="100000">
                <a:srgbClr val="F57913"/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2CB01D-8865-44A5-8EEA-AA8F16DCA214}" type="datetimeFigureOut">
              <a:rPr lang="en-US" smtClean="0"/>
              <a:pPr/>
              <a:t>8/2/2012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@IngeniousSQL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C41E51-0347-498C-AA2E-3C495EAC479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5" name="Straight Connector 14"/>
          <p:cNvCxnSpPr>
            <a:stCxn id="10" idx="0"/>
            <a:endCxn id="11" idx="1"/>
          </p:cNvCxnSpPr>
          <p:nvPr/>
        </p:nvCxnSpPr>
        <p:spPr>
          <a:xfrm>
            <a:off x="317500" y="63499"/>
            <a:ext cx="8509000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0" idx="1"/>
            <a:endCxn id="13" idx="0"/>
          </p:cNvCxnSpPr>
          <p:nvPr/>
        </p:nvCxnSpPr>
        <p:spPr>
          <a:xfrm>
            <a:off x="63499" y="317500"/>
            <a:ext cx="0" cy="622300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3" idx="1"/>
            <a:endCxn id="12" idx="0"/>
          </p:cNvCxnSpPr>
          <p:nvPr/>
        </p:nvCxnSpPr>
        <p:spPr>
          <a:xfrm>
            <a:off x="317500" y="6794501"/>
            <a:ext cx="8509000" cy="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>
            <a:stCxn id="12" idx="1"/>
            <a:endCxn id="11" idx="0"/>
          </p:cNvCxnSpPr>
          <p:nvPr/>
        </p:nvCxnSpPr>
        <p:spPr>
          <a:xfrm flipV="1">
            <a:off x="9080501" y="317500"/>
            <a:ext cx="0" cy="6223000"/>
          </a:xfrm>
          <a:prstGeom prst="line">
            <a:avLst/>
          </a:prstGeom>
          <a:ln w="12700"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Half Frame 10"/>
          <p:cNvSpPr/>
          <p:nvPr/>
        </p:nvSpPr>
        <p:spPr>
          <a:xfrm rot="5400000">
            <a:off x="8763000" y="0"/>
            <a:ext cx="381000" cy="381000"/>
          </a:xfrm>
          <a:prstGeom prst="halfFrame">
            <a:avLst/>
          </a:prstGeom>
          <a:gradFill flip="none" rotWithShape="1">
            <a:gsLst>
              <a:gs pos="78999">
                <a:srgbClr val="F57913"/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Half Frame 11"/>
          <p:cNvSpPr/>
          <p:nvPr/>
        </p:nvSpPr>
        <p:spPr>
          <a:xfrm rot="10800000">
            <a:off x="8763000" y="6477000"/>
            <a:ext cx="381000" cy="381000"/>
          </a:xfrm>
          <a:prstGeom prst="halfFrame">
            <a:avLst/>
          </a:prstGeom>
          <a:gradFill flip="none" rotWithShape="1">
            <a:gsLst>
              <a:gs pos="78999">
                <a:srgbClr val="F57913"/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Half Frame 12"/>
          <p:cNvSpPr/>
          <p:nvPr/>
        </p:nvSpPr>
        <p:spPr>
          <a:xfrm rot="16200000">
            <a:off x="0" y="6477000"/>
            <a:ext cx="381000" cy="381000"/>
          </a:xfrm>
          <a:prstGeom prst="halfFrame">
            <a:avLst/>
          </a:prstGeom>
          <a:gradFill flip="none" rotWithShape="1">
            <a:gsLst>
              <a:gs pos="78999">
                <a:srgbClr val="F57913"/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Half Frame 9"/>
          <p:cNvSpPr/>
          <p:nvPr/>
        </p:nvSpPr>
        <p:spPr>
          <a:xfrm>
            <a:off x="0" y="0"/>
            <a:ext cx="381000" cy="381000"/>
          </a:xfrm>
          <a:prstGeom prst="halfFrame">
            <a:avLst/>
          </a:prstGeom>
          <a:gradFill flip="none" rotWithShape="1">
            <a:gsLst>
              <a:gs pos="78999">
                <a:srgbClr val="F57913"/>
              </a:gs>
              <a:gs pos="100000">
                <a:schemeClr val="bg1"/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533400" y="533400"/>
            <a:ext cx="8077200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Freaky Fast Development Tips</a:t>
            </a:r>
            <a:endParaRPr lang="en-US" sz="96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0" y="52578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Dave Valentine (@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</a:rPr>
              <a:t>IngeniousSQL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257800"/>
            <a:ext cx="411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Rick Krueger 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(@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</a:rPr>
              <a:t>D</a:t>
            </a:r>
            <a:r>
              <a:rPr lang="en-US" sz="2000" b="1" dirty="0" err="1" smtClean="0">
                <a:solidFill>
                  <a:schemeClr val="bg1">
                    <a:lumMod val="50000"/>
                  </a:schemeClr>
                </a:solidFill>
              </a:rPr>
              <a:t>ataOgre</a:t>
            </a:r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)</a:t>
            </a:r>
            <a:endParaRPr lang="en-US" sz="2000" b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533400"/>
            <a:ext cx="8077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rtDeco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en-US" sz="4400" b="1" cap="none" spc="0" baseline="3000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rd</a:t>
            </a:r>
            <a:r>
              <a:rPr lang="en-US" sz="44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Party Tools – BIDS Helper</a:t>
            </a:r>
            <a:endParaRPr lang="en-US" sz="44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Download: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http://bidshelper.codeplex.com/</a:t>
            </a:r>
          </a:p>
          <a:p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Reset GUIDs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Smart Diff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Expression and Configuration Highlighter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SSIS Variables Windows Extensions</a:t>
            </a:r>
          </a:p>
        </p:txBody>
      </p:sp>
      <p:pic>
        <p:nvPicPr>
          <p:cNvPr id="10244" name="Picture 4" descr="https://encrypted-tbn1.google.com/images?q=tbn:ANd9GcQl2YYb1gjYpg9IGzAxRo_O77UD9KrqOmkRpb5I6VWHRnCVcL_cVA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53900" y="5638800"/>
            <a:ext cx="2685275" cy="58102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533400"/>
            <a:ext cx="8077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rtDeco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en-US" sz="4400" b="1" baseline="3000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rd</a:t>
            </a:r>
            <a:r>
              <a:rPr lang="en-US" sz="4400" b="1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Party Tools </a:t>
            </a:r>
            <a:r>
              <a:rPr lang="en-US" sz="44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– SSMS Boost</a:t>
            </a:r>
            <a:endParaRPr lang="en-US" sz="44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Download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http://www.ssmsboost.com/</a:t>
            </a:r>
          </a:p>
          <a:p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Script Object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Locate Object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Format SQL</a:t>
            </a:r>
          </a:p>
        </p:txBody>
      </p:sp>
      <p:pic>
        <p:nvPicPr>
          <p:cNvPr id="7172" name="Picture 4" descr="https://encrypted-tbn0.google.com/images?q=tbn:ANd9GcT3Ldgreg15JjR5lhpT0I_o0eB8cpqRDr0_L61CAF40WhS-U8I_m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267200"/>
            <a:ext cx="1885950" cy="188595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533400"/>
            <a:ext cx="8077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rtDeco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Recap</a:t>
            </a:r>
            <a:endParaRPr lang="en-US" sz="44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Query and Keyboard shortcuts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UDL files for connection strings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External Tools in Visual Studio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Templates for Business Intelligence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Great FREE 3</a:t>
            </a:r>
            <a:r>
              <a:rPr lang="en-US" b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rd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party tools and utilities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SSMS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Tools</a:t>
            </a:r>
          </a:p>
          <a:p>
            <a:pPr lvl="1"/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Red Gate SQL Search</a:t>
            </a:r>
          </a:p>
          <a:p>
            <a:pPr lvl="1"/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BIDS Helper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SSMS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Boost</a:t>
            </a:r>
          </a:p>
          <a:p>
            <a:pPr lvl="1"/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533400"/>
            <a:ext cx="80772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rtDeco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80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Questions?</a:t>
            </a:r>
            <a:endParaRPr lang="en-US" sz="80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de-DE" sz="43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r>
              <a:rPr lang="de-DE" sz="43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Rick Krueger</a:t>
            </a:r>
          </a:p>
          <a:p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Twitter:	</a:t>
            </a:r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@DataOgre</a:t>
            </a:r>
            <a:endParaRPr lang="de-DE" sz="2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Blog:	www.premierapps.com</a:t>
            </a:r>
          </a:p>
          <a:p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Email:	rick@premierapps.com</a:t>
            </a:r>
          </a:p>
          <a:p>
            <a:endParaRPr lang="de-DE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r>
              <a:rPr lang="de-DE" sz="43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Dave Valentine</a:t>
            </a:r>
          </a:p>
          <a:p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Twitter:	@IngeniousSQL</a:t>
            </a:r>
          </a:p>
          <a:p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Blog:	www.IngeniousSQL.com</a:t>
            </a:r>
          </a:p>
          <a:p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Email:	Dave.Valentine@ingenioussql.com</a:t>
            </a:r>
          </a:p>
          <a:p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533400" y="533400"/>
            <a:ext cx="8077200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rtDeco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Public Service Announcement: Networking</a:t>
            </a:r>
            <a:endParaRPr lang="en-US" sz="48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de-DE" sz="43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r>
              <a:rPr lang="de-DE" sz="43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Rick Krueger</a:t>
            </a:r>
          </a:p>
          <a:p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Twitter:	</a:t>
            </a:r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@DataOgre</a:t>
            </a:r>
            <a:endParaRPr lang="de-DE" sz="26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Blog:	www.premierapps.com</a:t>
            </a:r>
          </a:p>
          <a:p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Email:	rick@premierapps.com</a:t>
            </a:r>
          </a:p>
          <a:p>
            <a:endParaRPr lang="de-DE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r>
              <a:rPr lang="de-DE" sz="43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Dave Valentine</a:t>
            </a:r>
          </a:p>
          <a:p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Twitter:	@IngeniousSQL</a:t>
            </a:r>
          </a:p>
          <a:p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Blog:	www.IngeniousSQL.com</a:t>
            </a:r>
          </a:p>
          <a:p>
            <a:r>
              <a:rPr lang="de-DE" sz="2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Email:	Dave.Valentine@ingenioussql.com</a:t>
            </a:r>
          </a:p>
          <a:p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SQL Server Management Studio</a:t>
            </a:r>
          </a:p>
          <a:p>
            <a:r>
              <a:rPr lang="en-US" sz="2800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Windows</a:t>
            </a:r>
          </a:p>
          <a:p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Visual Studio</a:t>
            </a:r>
          </a:p>
          <a:p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Business Intelligence</a:t>
            </a:r>
          </a:p>
          <a:p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FREE 3</a:t>
            </a:r>
            <a:r>
              <a:rPr lang="en-US" sz="2800" b="1" baseline="30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rd</a:t>
            </a:r>
            <a:r>
              <a:rPr lang="en-US" sz="28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Party Tools/Utilities</a:t>
            </a:r>
          </a:p>
          <a:p>
            <a:pPr lvl="1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BIDS Helper</a:t>
            </a:r>
          </a:p>
          <a:p>
            <a:pPr lvl="1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SSMS Tools</a:t>
            </a:r>
          </a:p>
          <a:p>
            <a:pPr lvl="1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SSMS Boost</a:t>
            </a:r>
          </a:p>
          <a:p>
            <a:pPr lvl="1"/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Red Gate SQL Search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533400"/>
            <a:ext cx="8077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rtDeco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Agenda</a:t>
            </a:r>
            <a:endParaRPr lang="en-US" sz="44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Keyboard Shortcuts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Query Shortcuts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Standard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User Defined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" y="533400"/>
            <a:ext cx="8077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rtDeco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SQL Server Management Studio</a:t>
            </a:r>
            <a:endParaRPr lang="en-US" sz="44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pic>
        <p:nvPicPr>
          <p:cNvPr id="5" name="Picture 2" descr="http://i1-news.softpedia-static.com/images/news2/SQL-Server-2012-Now-Generally-Available-2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3581400"/>
            <a:ext cx="2647950" cy="264795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533400"/>
            <a:ext cx="8077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rtDeco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Windows</a:t>
            </a:r>
            <a:endParaRPr lang="en-US" sz="44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UDL 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Files</a:t>
            </a:r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Get Connection 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String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Connectivity Issues</a:t>
            </a:r>
          </a:p>
          <a:p>
            <a:pPr lvl="2"/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EXEC 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sp_change_users_login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'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Auto_Fix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', '</a:t>
            </a:r>
            <a:r>
              <a:rPr lang="en-US" b="1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DataOgre</a:t>
            </a:r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'</a:t>
            </a:r>
          </a:p>
          <a:p>
            <a:pPr lvl="2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Firewall</a:t>
            </a:r>
          </a:p>
        </p:txBody>
      </p:sp>
      <p:pic>
        <p:nvPicPr>
          <p:cNvPr id="11266" name="Picture 2" descr="http://cdn3.pcadvisor.co.uk/cmsdata/features/3337434/Windows_logo_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4038600"/>
            <a:ext cx="2424545" cy="2133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2" name="Picture 4" descr="visual-studio-log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718912"/>
            <a:ext cx="2667000" cy="1510437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533400" y="533400"/>
            <a:ext cx="8077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rtDeco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Visual Studio</a:t>
            </a:r>
            <a:endParaRPr lang="en-US" sz="44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Custom External Tools</a:t>
            </a:r>
          </a:p>
          <a:p>
            <a:pPr lvl="1"/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SQLCMD</a:t>
            </a:r>
          </a:p>
          <a:p>
            <a:pPr lvl="1"/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PoSh</a:t>
            </a:r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  <a:cs typeface="Calibri"/>
            </a:endParaRP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  <a:cs typeface="Calibri"/>
              </a:rPr>
              <a:t>Batch files</a:t>
            </a: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57150" indent="0">
              <a:buNone/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b="1" dirty="0">
                <a:solidFill>
                  <a:schemeClr val="tx1">
                    <a:lumMod val="50000"/>
                    <a:lumOff val="50000"/>
                  </a:schemeClr>
                </a:solidFill>
              </a:rPr>
              <a:t>Merge Scripts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Organize the chaos</a:t>
            </a: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None/>
            </a:pP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533400"/>
            <a:ext cx="8077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rtDeco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en-US" sz="4400" b="1" baseline="3000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rd</a:t>
            </a:r>
            <a:r>
              <a:rPr lang="en-US" sz="4400" b="1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Party Tools </a:t>
            </a:r>
            <a:r>
              <a:rPr lang="en-US" sz="44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– SSMS Tools</a:t>
            </a:r>
            <a:endParaRPr lang="en-US" sz="44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Download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http://www.ssmstoolspack.com/</a:t>
            </a:r>
          </a:p>
          <a:p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SQL Snippets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Generate Insert Statements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CRUD Procedure Generation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History</a:t>
            </a:r>
          </a:p>
        </p:txBody>
      </p:sp>
      <p:pic>
        <p:nvPicPr>
          <p:cNvPr id="8194" name="Picture 2" descr="https://encrypted-tbn0.google.com/images?q=tbn:ANd9GcR71VJ8pYjHq72I080j_uds8QfMkTzLyQ5wfvjySdutuLMfybeo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5257800"/>
            <a:ext cx="2581275" cy="9429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533400"/>
            <a:ext cx="8077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rtDeco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3</a:t>
            </a:r>
            <a:r>
              <a:rPr lang="en-US" sz="4400" b="1" baseline="3000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rd</a:t>
            </a:r>
            <a:r>
              <a:rPr lang="en-US" sz="4400" b="1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 Party Tools </a:t>
            </a:r>
            <a:r>
              <a:rPr lang="en-US" sz="44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– SQL Search</a:t>
            </a:r>
            <a:endParaRPr lang="en-US" sz="44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Download: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http://www.red-gate.com/products/sql-development/sql-search/</a:t>
            </a:r>
          </a:p>
          <a:p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Search for Objects</a:t>
            </a:r>
          </a:p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Quickly Display Object Definitions</a:t>
            </a:r>
          </a:p>
        </p:txBody>
      </p:sp>
      <p:pic>
        <p:nvPicPr>
          <p:cNvPr id="6146" name="Picture 2" descr="https://encrypted-tbn1.google.com/images?q=tbn:ANd9GcRGFL9EdSh8N6fbnwERnykE6ph_q-hetBZ6qQs_xi9BGOpN3Tli8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19800" y="4917924"/>
            <a:ext cx="2619375" cy="13304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400" y="533400"/>
            <a:ext cx="8077200" cy="76944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extrusionH="57150" contourW="12700">
              <a:bevelT w="25400" h="25400" prst="artDeco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en-US" sz="4400" b="1" cap="none" spc="0" dirty="0" smtClean="0">
                <a:ln w="11430"/>
                <a:solidFill>
                  <a:srgbClr val="F57913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Business Intelligence</a:t>
            </a:r>
            <a:endParaRPr lang="en-US" sz="4400" b="1" cap="none" spc="0" dirty="0">
              <a:ln w="11430"/>
              <a:solidFill>
                <a:srgbClr val="F57913"/>
              </a:soli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Templates </a:t>
            </a:r>
          </a:p>
          <a:p>
            <a:pPr lvl="1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Paths</a:t>
            </a:r>
          </a:p>
          <a:p>
            <a:pPr lvl="2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SQL Server 2005</a:t>
            </a:r>
          </a:p>
          <a:p>
            <a:pPr lvl="3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%Program Files%\Microsoft Visual Studio 8\Common7\IDE\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PrivateAssemblies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\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ProjectItems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\[Template Type]</a:t>
            </a:r>
          </a:p>
          <a:p>
            <a:pPr lvl="2"/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SQL Server 2008 and 2008 R2</a:t>
            </a:r>
          </a:p>
          <a:p>
            <a:pPr lvl="3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%Program Files%\ Microsoft Visual Studio 9.0\Common7\IDE\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PrivateAssemblies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\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ProjectItems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\[Template Type]</a:t>
            </a:r>
          </a:p>
          <a:p>
            <a:pPr lvl="2"/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SQL Server 2012</a:t>
            </a:r>
          </a:p>
          <a:p>
            <a:pPr lvl="3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%Program Files%\Microsoft Visual Studio 10.0\Common7\IDE\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PrivateAssemblies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\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ProjectItems</a:t>
            </a:r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\[Template Type]</a:t>
            </a:r>
          </a:p>
          <a:p>
            <a:pPr lvl="3"/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SSIS 	=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DataTransformationProject</a:t>
            </a:r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2"/>
            <a:r>
              <a:rPr lang="en-US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SSRS 	= </a:t>
            </a:r>
            <a:r>
              <a:rPr lang="en-US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ReportProject</a:t>
            </a:r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lvl="1"/>
            <a:endParaRPr lang="en-US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IngeniousSQ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IngeniousSQL</Template>
  <TotalTime>1477</TotalTime>
  <Words>275</Words>
  <Application>Microsoft Office PowerPoint</Application>
  <PresentationFormat>On-screen Show (4:3)</PresentationFormat>
  <Paragraphs>120</Paragraphs>
  <Slides>13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IngeniousSQL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dkvalz</dc:creator>
  <cp:lastModifiedBy>Rick</cp:lastModifiedBy>
  <cp:revision>91</cp:revision>
  <dcterms:created xsi:type="dcterms:W3CDTF">2012-07-10T04:07:30Z</dcterms:created>
  <dcterms:modified xsi:type="dcterms:W3CDTF">2012-08-02T23:22:26Z</dcterms:modified>
</cp:coreProperties>
</file>